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60" r:id="rId3"/>
    <p:sldId id="323" r:id="rId4"/>
    <p:sldId id="322" r:id="rId5"/>
    <p:sldId id="363" r:id="rId6"/>
    <p:sldId id="364" r:id="rId7"/>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55697"/>
    <a:srgbClr val="83C55B"/>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146" autoAdjust="0"/>
  </p:normalViewPr>
  <p:slideViewPr>
    <p:cSldViewPr snapToGrid="0" showGuides="1">
      <p:cViewPr varScale="1">
        <p:scale>
          <a:sx n="74" d="100"/>
          <a:sy n="74" d="100"/>
        </p:scale>
        <p:origin x="978" y="66"/>
      </p:cViewPr>
      <p:guideLst>
        <p:guide orient="horz" pos="2749"/>
        <p:guide pos="12"/>
      </p:guideLst>
    </p:cSldViewPr>
  </p:slideViewPr>
  <p:outlineViewPr>
    <p:cViewPr>
      <p:scale>
        <a:sx n="33" d="100"/>
        <a:sy n="33" d="100"/>
      </p:scale>
      <p:origin x="0" y="-530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FE5F691-4DA6-4E7E-88E0-0B0E5F6DDD4C}" type="datetimeFigureOut">
              <a:rPr lang="sv-SE" smtClean="0"/>
              <a:t>2022-03-02</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B0CB7F7-2DE7-442F-B621-87F2D8E04FE8}" type="slidenum">
              <a:rPr lang="sv-SE" smtClean="0"/>
              <a:t>1</a:t>
            </a:fld>
            <a:endParaRPr lang="sv-SE"/>
          </a:p>
        </p:txBody>
      </p:sp>
    </p:spTree>
    <p:extLst>
      <p:ext uri="{BB962C8B-B14F-4D97-AF65-F5344CB8AC3E}">
        <p14:creationId xmlns:p14="http://schemas.microsoft.com/office/powerpoint/2010/main" val="373059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Mycket tung forskning visar starka samband mellan fysisk aktivitet och många andra hälsofaktorer, så som psykisk och mental hälsa och skolresultat. Fysisk aktivitet är något konkret, något du gör, och kan således vara lättare att mäta både på individ- och gruppnivå. Nivåerna av FA är extremt låga, så även det en stark anledning att välja detta tema.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Läsår 2018/2019: Totalt 7998 elever = ca 73 % (inklusive förskolan)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Läsår 2019/2020: Totalt 5908 elever = ca 71 % (exklusive förskolan)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Times New Roman" panose="02020603050405020304" pitchFamily="18" charset="0"/>
                <a:cs typeface="Calibri" panose="020F0502020204030204" pitchFamily="34" charset="0"/>
              </a:rPr>
              <a:t>För gymnasiet har svarsfrekvensen gått upp 8 procentenheter, från 66 procent år 19/20 till årets 74 procent.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Times New Roman" panose="02020603050405020304" pitchFamily="18" charset="0"/>
                <a:cs typeface="Calibri" panose="020F0502020204030204" pitchFamily="34" charset="0"/>
              </a:rPr>
              <a:t>Årskurs 7 har 5 procentenheter lägre svarsfrekvensen i år jämfört med förra året)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Times New Roman" panose="02020603050405020304" pitchFamily="18" charset="0"/>
                <a:cs typeface="Calibri" panose="020F0502020204030204" pitchFamily="34" charset="0"/>
              </a:rPr>
              <a:t>År 4 upp med 3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pr</a:t>
            </a:r>
            <a:r>
              <a:rPr lang="sv-SE" sz="1800" dirty="0">
                <a:effectLst/>
                <a:latin typeface="Calibri" panose="020F0502020204030204" pitchFamily="34" charset="0"/>
                <a:ea typeface="Times New Roman" panose="02020603050405020304" pitchFamily="18" charset="0"/>
                <a:cs typeface="Calibri" panose="020F0502020204030204" pitchFamily="34" charset="0"/>
              </a:rPr>
              <a:t>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enh</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FB0CB7F7-2DE7-442F-B621-87F2D8E04FE8}" type="slidenum">
              <a:rPr lang="sv-SE" smtClean="0"/>
              <a:t>2</a:t>
            </a:fld>
            <a:endParaRPr lang="sv-SE"/>
          </a:p>
        </p:txBody>
      </p:sp>
    </p:spTree>
    <p:extLst>
      <p:ext uri="{BB962C8B-B14F-4D97-AF65-F5344CB8AC3E}">
        <p14:creationId xmlns:p14="http://schemas.microsoft.com/office/powerpoint/2010/main" val="377095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pPr>
            <a:r>
              <a:rPr lang="sv-SE" sz="1200" dirty="0">
                <a:latin typeface="Calibri" panose="020F0502020204030204" pitchFamily="34" charset="0"/>
                <a:cs typeface="Calibri" panose="020F0502020204030204" pitchFamily="34" charset="0"/>
              </a:rPr>
              <a:t>Skärmtiden har ökat markant sen förra läsåret. Detta kan ha samband med pandemin.</a:t>
            </a:r>
          </a:p>
          <a:p>
            <a:pPr>
              <a:lnSpc>
                <a:spcPct val="120000"/>
              </a:lnSpc>
            </a:pPr>
            <a:r>
              <a:rPr lang="sv-SE" sz="1200" dirty="0">
                <a:latin typeface="Calibri" panose="020F0502020204030204" pitchFamily="34" charset="0"/>
                <a:cs typeface="Calibri" panose="020F0502020204030204" pitchFamily="34" charset="0"/>
              </a:rPr>
              <a:t>För flickor i årskurs 7 har skärmtiden 5 timmar eller mer ökat med 9 procentenheter sen förra året, medan pojkar har ökat 2 procentenheter. </a:t>
            </a:r>
          </a:p>
          <a:p>
            <a:pPr>
              <a:lnSpc>
                <a:spcPct val="120000"/>
              </a:lnSpc>
            </a:pPr>
            <a:r>
              <a:rPr lang="sv-SE" sz="1200" dirty="0">
                <a:latin typeface="Calibri" panose="020F0502020204030204" pitchFamily="34" charset="0"/>
                <a:cs typeface="Calibri" panose="020F0502020204030204" pitchFamily="34" charset="0"/>
              </a:rPr>
              <a:t>I gymnasiet har både flickor och pojkar ökat sin skärmtid med 10 procentenheter. </a:t>
            </a:r>
          </a:p>
          <a:p>
            <a:pPr>
              <a:lnSpc>
                <a:spcPct val="120000"/>
              </a:lnSpc>
            </a:pPr>
            <a:r>
              <a:rPr lang="sv-SE" sz="1200" dirty="0">
                <a:latin typeface="Calibri" panose="020F0502020204030204" pitchFamily="34" charset="0"/>
                <a:cs typeface="Calibri" panose="020F0502020204030204" pitchFamily="34" charset="0"/>
              </a:rPr>
              <a:t>Det är årskurs 7 och gymnasiet år 1 som bidragit till den drastiskt ökade skärmtiden, och framförallt flickor. </a:t>
            </a:r>
          </a:p>
          <a:p>
            <a:pPr>
              <a:lnSpc>
                <a:spcPct val="120000"/>
              </a:lnSpc>
            </a:pPr>
            <a:r>
              <a:rPr lang="sv-SE" sz="1200" dirty="0">
                <a:latin typeface="Calibri" panose="020F0502020204030204" pitchFamily="34" charset="0"/>
                <a:cs typeface="Calibri" panose="020F0502020204030204" pitchFamily="34" charset="0"/>
              </a:rPr>
              <a:t>Barn med skärmtid 0-2 timmar per dag minskar kraftigt i årskurs 7 och i gymnasiet år 1. </a:t>
            </a:r>
          </a:p>
          <a:p>
            <a:pPr>
              <a:lnSpc>
                <a:spcPct val="120000"/>
              </a:lnSpc>
            </a:pPr>
            <a:r>
              <a:rPr lang="sv-SE" sz="1200" dirty="0">
                <a:latin typeface="Calibri" panose="020F0502020204030204" pitchFamily="34" charset="0"/>
                <a:cs typeface="Calibri" panose="020F0502020204030204" pitchFamily="34" charset="0"/>
              </a:rPr>
              <a:t>Andelen gymnasieelever med minst 5 timmar skärm per dag är ca 50 procent. </a:t>
            </a:r>
          </a:p>
          <a:p>
            <a:endParaRPr lang="sv-SE" dirty="0"/>
          </a:p>
        </p:txBody>
      </p:sp>
      <p:sp>
        <p:nvSpPr>
          <p:cNvPr id="4" name="Platshållare för bildnummer 3"/>
          <p:cNvSpPr>
            <a:spLocks noGrp="1"/>
          </p:cNvSpPr>
          <p:nvPr>
            <p:ph type="sldNum" sz="quarter" idx="5"/>
          </p:nvPr>
        </p:nvSpPr>
        <p:spPr/>
        <p:txBody>
          <a:bodyPr/>
          <a:lstStyle/>
          <a:p>
            <a:fld id="{FB0CB7F7-2DE7-442F-B621-87F2D8E04FE8}" type="slidenum">
              <a:rPr lang="sv-SE" smtClean="0"/>
              <a:t>3</a:t>
            </a:fld>
            <a:endParaRPr lang="sv-SE"/>
          </a:p>
        </p:txBody>
      </p:sp>
    </p:spTree>
    <p:extLst>
      <p:ext uri="{BB962C8B-B14F-4D97-AF65-F5344CB8AC3E}">
        <p14:creationId xmlns:p14="http://schemas.microsoft.com/office/powerpoint/2010/main" val="226682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Font typeface="Arial" panose="020B0604020202020204" pitchFamily="34" charset="0"/>
              <a:buNone/>
            </a:pPr>
            <a:r>
              <a:rPr lang="sv-SE" sz="1200" dirty="0">
                <a:effectLst/>
                <a:latin typeface="Calibri" panose="020F0502020204030204" pitchFamily="34" charset="0"/>
                <a:ea typeface="Times New Roman" panose="02020603050405020304" pitchFamily="18" charset="0"/>
                <a:cs typeface="Calibri" panose="020F0502020204030204" pitchFamily="34" charset="0"/>
              </a:rPr>
              <a:t>För alla tre årskurser ligger pojkar på en högre nivå av fysisk aktivitet än flickor.</a:t>
            </a:r>
          </a:p>
          <a:p>
            <a:pPr marL="0" indent="0" algn="l">
              <a:buFont typeface="Arial" panose="020B0604020202020204" pitchFamily="34" charset="0"/>
              <a:buNone/>
            </a:pPr>
            <a:r>
              <a:rPr lang="sv-SE" sz="1200" dirty="0">
                <a:effectLst/>
                <a:latin typeface="Calibri" panose="020F0502020204030204" pitchFamily="34" charset="0"/>
                <a:ea typeface="Times New Roman" panose="02020603050405020304" pitchFamily="18" charset="0"/>
                <a:cs typeface="Calibri" panose="020F0502020204030204" pitchFamily="34" charset="0"/>
              </a:rPr>
              <a:t>De som är fysiskt aktiva minst 60 minuter varje dag uppges till 28 </a:t>
            </a:r>
            <a:r>
              <a:rPr lang="sv-S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procent. </a:t>
            </a:r>
            <a:r>
              <a:rPr lang="sv-SE" sz="1200" dirty="0">
                <a:effectLst/>
                <a:latin typeface="Calibri" panose="020F0502020204030204" pitchFamily="34" charset="0"/>
                <a:ea typeface="Times New Roman" panose="02020603050405020304" pitchFamily="18" charset="0"/>
                <a:cs typeface="Calibri" panose="020F0502020204030204" pitchFamily="34" charset="0"/>
              </a:rPr>
              <a:t>Denna siffra är långt över det nationella medelvärdet på ca 15 </a:t>
            </a:r>
            <a:r>
              <a:rPr lang="sv-S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procent, </a:t>
            </a:r>
            <a:r>
              <a:rPr lang="sv-SE" sz="1200" dirty="0">
                <a:effectLst/>
                <a:latin typeface="Calibri" panose="020F0502020204030204" pitchFamily="34" charset="0"/>
                <a:ea typeface="Times New Roman" panose="02020603050405020304" pitchFamily="18" charset="0"/>
                <a:cs typeface="Calibri" panose="020F0502020204030204" pitchFamily="34" charset="0"/>
              </a:rPr>
              <a:t>vilket är positivt för Norrbottens del, men ändå alldeles för lågt jämfört med rekommendationerna kring fysisk aktivitet. Frågan ställs inte utifrån något ”krav” om måttlig till hög intensitet som ger ökad puls och andning. Vilket hade kunnat ge ett lägre resultat.</a:t>
            </a:r>
          </a:p>
          <a:p>
            <a:pPr marL="0" indent="0" algn="l">
              <a:buFont typeface="Arial" panose="020B0604020202020204" pitchFamily="34" charset="0"/>
              <a:buNone/>
            </a:pPr>
            <a:r>
              <a:rPr lang="sv-SE" sz="1200" dirty="0">
                <a:latin typeface="Calibri" panose="020F0502020204030204" pitchFamily="34" charset="0"/>
                <a:ea typeface="Times New Roman" panose="02020603050405020304" pitchFamily="18" charset="0"/>
                <a:cs typeface="Calibri" panose="020F0502020204030204" pitchFamily="34" charset="0"/>
              </a:rPr>
              <a:t>Aktiv transport verkar vara effektivt för att uppnå rörelserekommendationerna. </a:t>
            </a:r>
            <a:r>
              <a:rPr lang="sv-SE" sz="120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buFont typeface="Arial" panose="020B0604020202020204" pitchFamily="34" charset="0"/>
              <a:buNone/>
            </a:pPr>
            <a:r>
              <a:rPr lang="sv-SE" sz="1200" dirty="0">
                <a:effectLst/>
                <a:latin typeface="Calibri" panose="020F0502020204030204" pitchFamily="34" charset="0"/>
                <a:ea typeface="Times New Roman" panose="02020603050405020304" pitchFamily="18" charset="0"/>
                <a:cs typeface="Calibri" panose="020F0502020204030204" pitchFamily="34" charset="0"/>
              </a:rPr>
              <a:t>Sömnmönstret ändras till årskurs 7, i första hand genom att andelen som sover 7-8 timmar per natt ökar dramatiskt. Den motsvarar nu strax över 60 procent.</a:t>
            </a:r>
          </a:p>
          <a:p>
            <a:pPr marL="0" indent="0">
              <a:buFont typeface="Arial" panose="020B0604020202020204" pitchFamily="34" charset="0"/>
              <a:buNone/>
            </a:pPr>
            <a:r>
              <a:rPr lang="sv-SE" sz="1200" dirty="0">
                <a:effectLst/>
                <a:latin typeface="Calibri" panose="020F0502020204030204" pitchFamily="34" charset="0"/>
                <a:ea typeface="Times New Roman" panose="02020603050405020304" pitchFamily="18" charset="0"/>
                <a:cs typeface="Calibri" panose="020F0502020204030204" pitchFamily="34" charset="0"/>
              </a:rPr>
              <a:t>Andelen som sover 6 timmar eller mindre är 15 procent hos flickor och 8 procent hos pojkar i årskurs 7. I gymnasiet år 1 är andelen som sover 7-8 timmar 70 procent. De som sover 6 timmar eller mindre utgör 21 procent.</a:t>
            </a:r>
          </a:p>
          <a:p>
            <a:pPr marL="0" indent="0" algn="l">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51339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panose="020F0502020204030204" pitchFamily="34" charset="0"/>
                <a:cs typeface="Calibri" panose="020F0502020204030204" pitchFamily="34" charset="0"/>
              </a:rPr>
              <a:t>Det kan uppnås till exempel genom att ha skolgårdar som uppmuntrar till aktiva raster, organiserade rastaktiviteter, rörelsepauser på lektionerna, mer utomhusundervisning och en högre intensitet på idrottslektionerna. Skolan ska sträva efter att erbjuda alla elever daglig fysisk aktivitet inom ramen för hela skoldagen.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panose="020F0502020204030204" pitchFamily="34" charset="0"/>
                <a:ea typeface="Times New Roman" panose="02020603050405020304" pitchFamily="18" charset="0"/>
                <a:cs typeface="Calibri" panose="020F0502020204030204" pitchFamily="34" charset="0"/>
              </a:rPr>
              <a:t>I årets rapport uppger 39 procent av eleverna att de sällan eller aldrig rör sig på en intensiv fysisk nivå. Samtidigt är det endast 2 procent av eleverna i årskurs 7 och gymnasiet år 1 som uppger att de sällan eller aldrig deltar på lektionerna i idrott och hälsa.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panose="020F0502020204030204" pitchFamily="34" charset="0"/>
                <a:ea typeface="Times New Roman" panose="02020603050405020304" pitchFamily="18" charset="0"/>
                <a:cs typeface="Calibri" panose="020F0502020204030204" pitchFamily="34" charset="0"/>
              </a:rPr>
              <a:t>När all forskning tyder på att barn och unga i Sverige rör på sig alldeles för lite så är det viktigt att lektionerna i idrott och hälsa är så aktiva som möjligt, och att de innehåller en variation av aktiviteter som tilltalar och motiverar alla elever till rörelse.  </a:t>
            </a:r>
            <a:endParaRPr lang="sv-SE" sz="12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panose="020F0502020204030204" pitchFamily="34" charset="0"/>
              <a:cs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FB0CB7F7-2DE7-442F-B621-87F2D8E04FE8}" type="slidenum">
              <a:rPr lang="sv-SE" smtClean="0"/>
              <a:t>5</a:t>
            </a:fld>
            <a:endParaRPr lang="sv-SE"/>
          </a:p>
        </p:txBody>
      </p:sp>
    </p:spTree>
    <p:extLst>
      <p:ext uri="{BB962C8B-B14F-4D97-AF65-F5344CB8AC3E}">
        <p14:creationId xmlns:p14="http://schemas.microsoft.com/office/powerpoint/2010/main" val="565878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för mall">
    <p:spTree>
      <p:nvGrpSpPr>
        <p:cNvPr id="1" name=""/>
        <p:cNvGrpSpPr/>
        <p:nvPr/>
      </p:nvGrpSpPr>
      <p:grpSpPr>
        <a:xfrm>
          <a:off x="0" y="0"/>
          <a:ext cx="0" cy="0"/>
          <a:chOff x="0" y="0"/>
          <a:chExt cx="0" cy="0"/>
        </a:xfrm>
      </p:grpSpPr>
      <p:sp>
        <p:nvSpPr>
          <p:cNvPr id="4" name="Platshållare för text 12"/>
          <p:cNvSpPr txBox="1">
            <a:spLocks/>
          </p:cNvSpPr>
          <p:nvPr userDrawn="1"/>
        </p:nvSpPr>
        <p:spPr>
          <a:xfrm>
            <a:off x="1046759" y="1884385"/>
            <a:ext cx="3551646" cy="1027480"/>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None/>
            </a:pPr>
            <a:r>
              <a:rPr lang="sv-SE" sz="1400" b="1" kern="0" dirty="0">
                <a:solidFill>
                  <a:srgbClr val="155697"/>
                </a:solidFill>
              </a:rPr>
              <a:t>Skapa ny sida</a:t>
            </a:r>
          </a:p>
          <a:p>
            <a:pPr marL="285750" indent="-285750">
              <a:spcBef>
                <a:spcPts val="160"/>
              </a:spcBef>
            </a:pPr>
            <a:r>
              <a:rPr lang="sv-SE" sz="1200" b="0" u="none" kern="0" dirty="0"/>
              <a:t>I menyn </a:t>
            </a:r>
            <a:r>
              <a:rPr lang="sv-SE" sz="1200" b="1" u="none" kern="0" dirty="0"/>
              <a:t>Start</a:t>
            </a:r>
            <a:r>
              <a:rPr lang="sv-SE" sz="1200" b="1" u="none" kern="0" baseline="0" dirty="0"/>
              <a:t> </a:t>
            </a:r>
            <a:r>
              <a:rPr lang="sv-SE" sz="1200" b="0" u="none" kern="0" baseline="0" dirty="0"/>
              <a:t>hittar du</a:t>
            </a:r>
            <a:r>
              <a:rPr lang="sv-SE" sz="1200" b="1" u="none" kern="0" baseline="0" dirty="0"/>
              <a:t> </a:t>
            </a:r>
            <a:r>
              <a:rPr lang="sv-SE" sz="1200" b="0" i="1" u="none" kern="0" baseline="0" dirty="0"/>
              <a:t>Ny bild</a:t>
            </a:r>
            <a:r>
              <a:rPr lang="sv-SE" sz="1200" b="0" u="none" kern="0" baseline="0" dirty="0"/>
              <a:t>.</a:t>
            </a:r>
            <a:r>
              <a:rPr lang="sv-SE" sz="1200" b="0" u="none" kern="0" dirty="0"/>
              <a:t> </a:t>
            </a:r>
          </a:p>
          <a:p>
            <a:pPr marL="285750" indent="-285750">
              <a:spcBef>
                <a:spcPts val="160"/>
              </a:spcBef>
            </a:pPr>
            <a:r>
              <a:rPr lang="sv-SE" sz="1200" i="0" u="none" kern="0" dirty="0"/>
              <a:t>Klicka på pilen</a:t>
            </a:r>
            <a:r>
              <a:rPr lang="sv-SE" sz="1200" i="0" u="none" kern="0" baseline="0" dirty="0"/>
              <a:t> och välj den </a:t>
            </a:r>
            <a:r>
              <a:rPr lang="sv-SE" sz="1200" i="0" u="none" kern="0" baseline="0" dirty="0" err="1"/>
              <a:t>sidmall</a:t>
            </a:r>
            <a:r>
              <a:rPr lang="sv-SE" sz="1200" i="0" u="none" kern="0" baseline="0" dirty="0"/>
              <a:t> du behöver.</a:t>
            </a:r>
            <a:endParaRPr lang="sv-SE" sz="1400" i="0" u="none" kern="0" baseline="0" dirty="0"/>
          </a:p>
          <a:p>
            <a:endParaRPr lang="sv-SE" sz="1400" i="0" u="none" kern="0" baseline="0" dirty="0"/>
          </a:p>
          <a:p>
            <a:endParaRPr lang="sv-SE" sz="1400" i="0" u="none" kern="0" baseline="0" dirty="0"/>
          </a:p>
          <a:p>
            <a:endParaRPr lang="sv-SE" sz="1400" i="0" u="none" kern="0" baseline="0" dirty="0"/>
          </a:p>
          <a:p>
            <a:pPr marL="228600" marR="0" indent="-228600" algn="l" defTabSz="762000" rtl="0" eaLnBrk="1" fontAlgn="base" latinLnBrk="0" hangingPunct="1">
              <a:lnSpc>
                <a:spcPct val="100000"/>
              </a:lnSpc>
              <a:spcBef>
                <a:spcPts val="160"/>
              </a:spcBef>
              <a:spcAft>
                <a:spcPct val="0"/>
              </a:spcAft>
              <a:buClr>
                <a:schemeClr val="tx2"/>
              </a:buClr>
              <a:buSzTx/>
              <a:buFont typeface="+mj-lt"/>
              <a:buAutoNum type="arabicPeriod"/>
              <a:tabLst/>
              <a:defRPr/>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endParaRPr lang="sv-SE" sz="1400" kern="0" dirty="0"/>
          </a:p>
        </p:txBody>
      </p:sp>
      <p:sp>
        <p:nvSpPr>
          <p:cNvPr id="5" name="Rubrik 8"/>
          <p:cNvSpPr txBox="1">
            <a:spLocks/>
          </p:cNvSpPr>
          <p:nvPr userDrawn="1"/>
        </p:nvSpPr>
        <p:spPr>
          <a:xfrm>
            <a:off x="1034250" y="581288"/>
            <a:ext cx="5619750" cy="465534"/>
          </a:xfrm>
          <a:prstGeom prst="rect">
            <a:avLst/>
          </a:prstGeom>
        </p:spPr>
        <p:txBody>
          <a:bodyPr/>
          <a:lstStyle>
            <a:lvl1pPr algn="l" defTabSz="762000" rtl="0" eaLnBrk="1" fontAlgn="base" hangingPunct="1">
              <a:spcBef>
                <a:spcPct val="0"/>
              </a:spcBef>
              <a:spcAft>
                <a:spcPct val="0"/>
              </a:spcAft>
              <a:defRPr sz="2800" b="1">
                <a:solidFill>
                  <a:srgbClr val="0070C0"/>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a:t>Våra nya mallar</a:t>
            </a:r>
          </a:p>
        </p:txBody>
      </p:sp>
      <p:grpSp>
        <p:nvGrpSpPr>
          <p:cNvPr id="17" name="Grupp 16"/>
          <p:cNvGrpSpPr/>
          <p:nvPr userDrawn="1"/>
        </p:nvGrpSpPr>
        <p:grpSpPr>
          <a:xfrm>
            <a:off x="1153326" y="2947015"/>
            <a:ext cx="1761936" cy="992330"/>
            <a:chOff x="1545535" y="1656085"/>
            <a:chExt cx="1990725" cy="108585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535" y="1656085"/>
              <a:ext cx="1990725" cy="1085850"/>
            </a:xfrm>
            <a:prstGeom prst="rect">
              <a:avLst/>
            </a:prstGeom>
            <a:ln>
              <a:solidFill>
                <a:schemeClr val="tx1"/>
              </a:solidFill>
            </a:ln>
          </p:spPr>
        </p:pic>
        <p:sp>
          <p:nvSpPr>
            <p:cNvPr id="2" name="Ellips 1"/>
            <p:cNvSpPr/>
            <p:nvPr userDrawn="1"/>
          </p:nvSpPr>
          <p:spPr bwMode="auto">
            <a:xfrm>
              <a:off x="2647464" y="2404704"/>
              <a:ext cx="152380" cy="152380"/>
            </a:xfrm>
            <a:prstGeom prst="ellipse">
              <a:avLst/>
            </a:prstGeom>
            <a:no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grpSp>
      <p:grpSp>
        <p:nvGrpSpPr>
          <p:cNvPr id="49" name="Grupp 48"/>
          <p:cNvGrpSpPr/>
          <p:nvPr userDrawn="1"/>
        </p:nvGrpSpPr>
        <p:grpSpPr>
          <a:xfrm>
            <a:off x="4584348" y="2911864"/>
            <a:ext cx="1761936" cy="999291"/>
            <a:chOff x="1563890" y="3912629"/>
            <a:chExt cx="1990725" cy="1085850"/>
          </a:xfrm>
        </p:grpSpPr>
        <p:pic>
          <p:nvPicPr>
            <p:cNvPr id="30" name="Bildobjekt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3890" y="3912629"/>
              <a:ext cx="1990725" cy="1085850"/>
            </a:xfrm>
            <a:prstGeom prst="rect">
              <a:avLst/>
            </a:prstGeom>
            <a:ln>
              <a:solidFill>
                <a:schemeClr val="tx1"/>
              </a:solidFill>
            </a:ln>
          </p:spPr>
        </p:pic>
        <p:sp>
          <p:nvSpPr>
            <p:cNvPr id="44" name="Rektangel 43"/>
            <p:cNvSpPr/>
            <p:nvPr userDrawn="1"/>
          </p:nvSpPr>
          <p:spPr bwMode="auto">
            <a:xfrm>
              <a:off x="2802016" y="4183582"/>
              <a:ext cx="736413" cy="215328"/>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noFill/>
                <a:effectLst/>
                <a:latin typeface="Arial" charset="0"/>
              </a:endParaRPr>
            </a:p>
          </p:txBody>
        </p:sp>
      </p:grpSp>
      <p:sp>
        <p:nvSpPr>
          <p:cNvPr id="15" name="Rektangel 14"/>
          <p:cNvSpPr/>
          <p:nvPr userDrawn="1"/>
        </p:nvSpPr>
        <p:spPr>
          <a:xfrm>
            <a:off x="4501299" y="1884384"/>
            <a:ext cx="4572000" cy="913070"/>
          </a:xfrm>
          <a:prstGeom prst="rect">
            <a:avLst/>
          </a:prstGeom>
        </p:spPr>
        <p:txBody>
          <a:bodyPr>
            <a:spAutoFit/>
          </a:bodyPr>
          <a:lstStyle/>
          <a:p>
            <a:pPr marL="0" indent="0">
              <a:buNone/>
            </a:pPr>
            <a:r>
              <a:rPr lang="sv-SE" sz="1400" b="1" kern="0" dirty="0">
                <a:solidFill>
                  <a:srgbClr val="155697"/>
                </a:solidFill>
              </a:rPr>
              <a:t>Ändra mall på en befintlig sida</a:t>
            </a:r>
          </a:p>
          <a:p>
            <a:pPr marL="171450" indent="-171450">
              <a:spcBef>
                <a:spcPts val="160"/>
              </a:spcBef>
              <a:buFont typeface="Arial" panose="020B0604020202020204" pitchFamily="34" charset="0"/>
              <a:buChar char="•"/>
            </a:pPr>
            <a:r>
              <a:rPr lang="sv-SE" sz="1200" b="0" u="none" kern="0" dirty="0"/>
              <a:t>Markera den sida i presentationen som du </a:t>
            </a:r>
            <a:br>
              <a:rPr lang="sv-SE" sz="1200" b="0" u="none" kern="0" dirty="0"/>
            </a:br>
            <a:r>
              <a:rPr lang="sv-SE" sz="1200" b="0" u="none" kern="0" dirty="0"/>
              <a:t>vill byta </a:t>
            </a:r>
            <a:r>
              <a:rPr lang="sv-SE" sz="1200" b="0" u="none" kern="0" dirty="0" err="1"/>
              <a:t>sidmall</a:t>
            </a:r>
            <a:r>
              <a:rPr lang="sv-SE" sz="1200" b="0" u="none" kern="0" dirty="0"/>
              <a:t> på. </a:t>
            </a:r>
          </a:p>
          <a:p>
            <a:pPr marL="171450" marR="0" indent="-171450" algn="l" defTabSz="762000" rtl="0" eaLnBrk="1" fontAlgn="base" latinLnBrk="0" hangingPunct="1">
              <a:lnSpc>
                <a:spcPct val="100000"/>
              </a:lnSpc>
              <a:spcBef>
                <a:spcPts val="160"/>
              </a:spcBef>
              <a:spcAft>
                <a:spcPct val="0"/>
              </a:spcAft>
              <a:buClr>
                <a:schemeClr val="tx2"/>
              </a:buClr>
              <a:buSzTx/>
              <a:buFont typeface="Arial" panose="020B0604020202020204" pitchFamily="34" charset="0"/>
              <a:buChar char="•"/>
              <a:tabLst/>
              <a:defRPr/>
            </a:pPr>
            <a:r>
              <a:rPr lang="sv-SE" sz="1200" b="0" u="none" kern="0" dirty="0"/>
              <a:t>Gå</a:t>
            </a:r>
            <a:r>
              <a:rPr lang="sv-SE" sz="1200" b="0" u="none" kern="0" baseline="0" dirty="0"/>
              <a:t> upp till menyn </a:t>
            </a:r>
            <a:r>
              <a:rPr lang="sv-SE" sz="1200" b="1" u="none" kern="0" dirty="0"/>
              <a:t>Start</a:t>
            </a:r>
            <a:r>
              <a:rPr lang="sv-SE" sz="1200" b="1" u="none" kern="0" baseline="0" dirty="0"/>
              <a:t> </a:t>
            </a:r>
            <a:r>
              <a:rPr lang="sv-SE" sz="1200" b="0" u="none" kern="0" baseline="0" dirty="0"/>
              <a:t>och välj</a:t>
            </a:r>
            <a:r>
              <a:rPr lang="sv-SE" sz="1200" b="1" u="none" kern="0" baseline="0" dirty="0"/>
              <a:t> </a:t>
            </a:r>
            <a:r>
              <a:rPr lang="sv-SE" sz="1200" b="0" i="1" u="none" kern="0" baseline="0" dirty="0"/>
              <a:t>Layout</a:t>
            </a:r>
            <a:r>
              <a:rPr lang="sv-SE" sz="1200" b="0" u="none" kern="0" baseline="0" dirty="0"/>
              <a:t>.</a:t>
            </a:r>
            <a:r>
              <a:rPr lang="sv-SE" sz="1200" b="0" u="none" kern="0" dirty="0"/>
              <a:t> </a:t>
            </a:r>
          </a:p>
        </p:txBody>
      </p:sp>
      <p:sp>
        <p:nvSpPr>
          <p:cNvPr id="11" name="Platshållare för text 12"/>
          <p:cNvSpPr txBox="1">
            <a:spLocks/>
          </p:cNvSpPr>
          <p:nvPr userDrawn="1"/>
        </p:nvSpPr>
        <p:spPr>
          <a:xfrm>
            <a:off x="1051491" y="1139021"/>
            <a:ext cx="6419585" cy="691441"/>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spcBef>
                <a:spcPts val="160"/>
              </a:spcBef>
              <a:buNone/>
            </a:pPr>
            <a:r>
              <a:rPr lang="sv-SE" sz="1200" b="1" i="0" u="none" kern="0" baseline="0" dirty="0"/>
              <a:t>Det finns två gemensamma powerpointmallar för organisationen, en blå och en vit. Du hittar båda i VIS. Avsändaren är Region Norrbotten, oavsett vilken division vi tillhör. Använd de befintliga sidmallarna (layout) så långt det är möjligt.</a:t>
            </a:r>
            <a:endParaRPr lang="sv-SE" sz="1400" i="0" u="none" kern="0" baseline="0" dirty="0"/>
          </a:p>
        </p:txBody>
      </p:sp>
    </p:spTree>
    <p:extLst>
      <p:ext uri="{BB962C8B-B14F-4D97-AF65-F5344CB8AC3E}">
        <p14:creationId xmlns:p14="http://schemas.microsoft.com/office/powerpoint/2010/main" val="385185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Helbild">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8467"/>
            <a:ext cx="9144000" cy="5151966"/>
          </a:xfrm>
          <a:prstGeom prst="rect">
            <a:avLst/>
          </a:prstGeom>
        </p:spPr>
        <p:txBody>
          <a:bodyPr/>
          <a:lstStyle>
            <a:lvl1pPr>
              <a:defRPr/>
            </a:lvl1pPr>
          </a:lstStyle>
          <a:p>
            <a:r>
              <a:rPr lang="sv-SE"/>
              <a:t>Klicka på ikonen för att lägga till en bild</a:t>
            </a:r>
            <a:endParaRPr lang="sv-SE" dirty="0"/>
          </a:p>
        </p:txBody>
      </p:sp>
    </p:spTree>
    <p:extLst>
      <p:ext uri="{BB962C8B-B14F-4D97-AF65-F5344CB8AC3E}">
        <p14:creationId xmlns:p14="http://schemas.microsoft.com/office/powerpoint/2010/main" val="240413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Helbild med text ovanpå">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a:t>Klicka på ikonen för att lägga till en bild</a:t>
            </a:r>
            <a:endParaRPr lang="sv-SE" dirty="0"/>
          </a:p>
        </p:txBody>
      </p:sp>
      <p:sp>
        <p:nvSpPr>
          <p:cNvPr id="2" name="Rubrik 1"/>
          <p:cNvSpPr>
            <a:spLocks noGrp="1"/>
          </p:cNvSpPr>
          <p:nvPr>
            <p:ph type="title"/>
          </p:nvPr>
        </p:nvSpPr>
        <p:spPr>
          <a:xfrm>
            <a:off x="762001" y="734616"/>
            <a:ext cx="3590925" cy="2065734"/>
          </a:xfrm>
          <a:prstGeom prst="rect">
            <a:avLst/>
          </a:prstGeom>
        </p:spPr>
        <p:txBody>
          <a:bodyPr/>
          <a:lstStyle>
            <a:lvl1pPr>
              <a:lnSpc>
                <a:spcPct val="110000"/>
              </a:lnSpc>
              <a:defRPr sz="2400" b="1">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19636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084333"/>
            <a:ext cx="6497905" cy="1011503"/>
          </a:xfrm>
          <a:prstGeom prst="rect">
            <a:avLst/>
          </a:prstGeom>
        </p:spPr>
        <p:txBody>
          <a:bodyPr anchor="b"/>
          <a:lstStyle>
            <a:lvl1pPr algn="ctr">
              <a:defRPr sz="3200" b="1">
                <a:solidFill>
                  <a:srgbClr val="0070C0"/>
                </a:solidFill>
              </a:defRPr>
            </a:lvl1pPr>
          </a:lstStyle>
          <a:p>
            <a:r>
              <a:rPr lang="sv-SE"/>
              <a:t>Klicka här för att ändra format</a:t>
            </a:r>
            <a:endParaRPr lang="sv-SE" dirty="0"/>
          </a:p>
        </p:txBody>
      </p:sp>
      <p:sp>
        <p:nvSpPr>
          <p:cNvPr id="8" name="Platshållare för text 12"/>
          <p:cNvSpPr>
            <a:spLocks noGrp="1"/>
          </p:cNvSpPr>
          <p:nvPr>
            <p:ph type="body" sz="quarter" idx="14"/>
          </p:nvPr>
        </p:nvSpPr>
        <p:spPr>
          <a:xfrm>
            <a:off x="1319002" y="2127489"/>
            <a:ext cx="6505997" cy="688539"/>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229392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1592722" y="1314954"/>
            <a:ext cx="5978096" cy="3049084"/>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24455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0"/>
            <a:ext cx="6917266" cy="4008437"/>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27367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gur och bildtext">
    <p:spTree>
      <p:nvGrpSpPr>
        <p:cNvPr id="1" name=""/>
        <p:cNvGrpSpPr/>
        <p:nvPr/>
      </p:nvGrpSpPr>
      <p:grpSpPr>
        <a:xfrm>
          <a:off x="0" y="0"/>
          <a:ext cx="0" cy="0"/>
          <a:chOff x="0" y="0"/>
          <a:chExt cx="0" cy="0"/>
        </a:xfrm>
      </p:grpSpPr>
      <p:sp>
        <p:nvSpPr>
          <p:cNvPr id="11" name="Rubrik 8"/>
          <p:cNvSpPr>
            <a:spLocks noGrp="1"/>
          </p:cNvSpPr>
          <p:nvPr>
            <p:ph type="title"/>
          </p:nvPr>
        </p:nvSpPr>
        <p:spPr>
          <a:xfrm>
            <a:off x="5494493" y="439043"/>
            <a:ext cx="3197701" cy="607580"/>
          </a:xfrm>
          <a:prstGeom prst="rect">
            <a:avLst/>
          </a:prstGeom>
        </p:spPr>
        <p:txBody>
          <a:bodyPr anchor="b" anchorCtr="0"/>
          <a:lstStyle>
            <a:lvl1pPr>
              <a:defRPr sz="2000" b="1" baseline="0">
                <a:solidFill>
                  <a:srgbClr val="0070C0"/>
                </a:solidFill>
              </a:defRPr>
            </a:lvl1pPr>
          </a:lstStyle>
          <a:p>
            <a:r>
              <a:rPr lang="sv-SE"/>
              <a:t>Klicka här för att ändra format</a:t>
            </a:r>
            <a:endParaRPr lang="sv-SE" dirty="0"/>
          </a:p>
        </p:txBody>
      </p:sp>
      <p:sp>
        <p:nvSpPr>
          <p:cNvPr id="5" name="Platshållare för innehåll 2"/>
          <p:cNvSpPr>
            <a:spLocks noGrp="1"/>
          </p:cNvSpPr>
          <p:nvPr>
            <p:ph sz="half" idx="1"/>
          </p:nvPr>
        </p:nvSpPr>
        <p:spPr>
          <a:xfrm>
            <a:off x="525982" y="440267"/>
            <a:ext cx="4879497" cy="3923771"/>
          </a:xfrm>
          <a:prstGeom prst="rect">
            <a:avLst/>
          </a:prstGeom>
        </p:spPr>
        <p:txBody>
          <a:bodyPr/>
          <a:lstStyle>
            <a:lvl1pPr marL="0" indent="0">
              <a:spcBef>
                <a:spcPts val="800"/>
              </a:spcBef>
              <a:buFont typeface="Arial" panose="020B0604020202020204" pitchFamily="34" charset="0"/>
              <a:buNone/>
              <a:defRPr sz="1600" baseline="0">
                <a:latin typeface="+mn-lt"/>
              </a:defRPr>
            </a:lvl1pPr>
            <a:lvl2pPr marL="536575" indent="0">
              <a:buNone/>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innehåll 2"/>
          <p:cNvSpPr>
            <a:spLocks noGrp="1"/>
          </p:cNvSpPr>
          <p:nvPr>
            <p:ph sz="half" idx="10"/>
          </p:nvPr>
        </p:nvSpPr>
        <p:spPr>
          <a:xfrm>
            <a:off x="5494492" y="1065562"/>
            <a:ext cx="3212538" cy="3298475"/>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96101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Foto &amp; Text">
    <p:spTree>
      <p:nvGrpSpPr>
        <p:cNvPr id="1" name=""/>
        <p:cNvGrpSpPr/>
        <p:nvPr/>
      </p:nvGrpSpPr>
      <p:grpSpPr>
        <a:xfrm>
          <a:off x="0" y="0"/>
          <a:ext cx="0" cy="0"/>
          <a:chOff x="0" y="0"/>
          <a:chExt cx="0" cy="0"/>
        </a:xfrm>
      </p:grpSpPr>
      <p:sp>
        <p:nvSpPr>
          <p:cNvPr id="3" name="Rektangel 2"/>
          <p:cNvSpPr/>
          <p:nvPr userDrawn="1"/>
        </p:nvSpPr>
        <p:spPr>
          <a:xfrm>
            <a:off x="495300" y="2585971"/>
            <a:ext cx="2009775" cy="938719"/>
          </a:xfrm>
          <a:prstGeom prst="rect">
            <a:avLst/>
          </a:prstGeom>
        </p:spPr>
        <p:txBody>
          <a:bodyPr wrap="square">
            <a:spAutoFit/>
          </a:bodyPr>
          <a:lstStyle/>
          <a:p>
            <a:pPr algn="l"/>
            <a:r>
              <a:rPr lang="sv-SE" sz="1100" dirty="0"/>
              <a:t>OBS! Om du behöver justera bilden inom ramen – dubbelklicka på bilden och välj verktyget ”Beskär” som dyker upp i menyn. </a:t>
            </a:r>
          </a:p>
        </p:txBody>
      </p:sp>
      <p:sp>
        <p:nvSpPr>
          <p:cNvPr id="2" name="Rubrik 1"/>
          <p:cNvSpPr>
            <a:spLocks noGrp="1"/>
          </p:cNvSpPr>
          <p:nvPr>
            <p:ph type="title"/>
          </p:nvPr>
        </p:nvSpPr>
        <p:spPr>
          <a:xfrm>
            <a:off x="3238500" y="258945"/>
            <a:ext cx="5295900" cy="825388"/>
          </a:xfrm>
          <a:prstGeom prst="rect">
            <a:avLst/>
          </a:prstGeom>
        </p:spPr>
        <p:txBody>
          <a:bodyPr anchor="b"/>
          <a:lstStyle>
            <a:lvl1pPr>
              <a:defRPr sz="2400" b="1">
                <a:solidFill>
                  <a:srgbClr val="0070C0"/>
                </a:solidFill>
              </a:defRPr>
            </a:lvl1pPr>
          </a:lstStyle>
          <a:p>
            <a:r>
              <a:rPr lang="sv-SE"/>
              <a:t>Klicka här för att ändra format</a:t>
            </a:r>
            <a:endParaRPr lang="sv-SE" dirty="0"/>
          </a:p>
        </p:txBody>
      </p:sp>
      <p:sp>
        <p:nvSpPr>
          <p:cNvPr id="10" name="Platshållare för bild 9"/>
          <p:cNvSpPr>
            <a:spLocks noGrp="1"/>
          </p:cNvSpPr>
          <p:nvPr>
            <p:ph type="pic" sz="quarter" idx="13"/>
          </p:nvPr>
        </p:nvSpPr>
        <p:spPr>
          <a:xfrm>
            <a:off x="0" y="-1"/>
            <a:ext cx="2857500" cy="5143501"/>
          </a:xfrm>
          <a:prstGeom prst="rect">
            <a:avLst/>
          </a:prstGeom>
        </p:spPr>
        <p:txBody>
          <a:bodyPr/>
          <a:lstStyle>
            <a:lvl1pPr>
              <a:defRPr/>
            </a:lvl1pPr>
          </a:lstStyle>
          <a:p>
            <a:r>
              <a:rPr lang="sv-SE"/>
              <a:t>Klicka på ikonen för att lägga till en bild</a:t>
            </a:r>
            <a:endParaRPr lang="sv-SE" dirty="0"/>
          </a:p>
        </p:txBody>
      </p:sp>
      <p:sp>
        <p:nvSpPr>
          <p:cNvPr id="6" name="Platshållare för innehåll 2"/>
          <p:cNvSpPr>
            <a:spLocks noGrp="1"/>
          </p:cNvSpPr>
          <p:nvPr>
            <p:ph sz="half" idx="10"/>
          </p:nvPr>
        </p:nvSpPr>
        <p:spPr>
          <a:xfrm>
            <a:off x="3234389" y="1168401"/>
            <a:ext cx="5300190" cy="3195638"/>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425769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Jämförelse">
    <p:spTree>
      <p:nvGrpSpPr>
        <p:cNvPr id="1" name=""/>
        <p:cNvGrpSpPr/>
        <p:nvPr/>
      </p:nvGrpSpPr>
      <p:grpSpPr>
        <a:xfrm>
          <a:off x="0" y="0"/>
          <a:ext cx="0" cy="0"/>
          <a:chOff x="0" y="0"/>
          <a:chExt cx="0" cy="0"/>
        </a:xfrm>
      </p:grpSpPr>
      <p:sp>
        <p:nvSpPr>
          <p:cNvPr id="3" name="Title 1"/>
          <p:cNvSpPr>
            <a:spLocks noGrp="1"/>
          </p:cNvSpPr>
          <p:nvPr>
            <p:ph type="title"/>
          </p:nvPr>
        </p:nvSpPr>
        <p:spPr>
          <a:xfrm>
            <a:off x="672448" y="348300"/>
            <a:ext cx="7550022" cy="742660"/>
          </a:xfrm>
          <a:prstGeom prst="rect">
            <a:avLst/>
          </a:prstGeom>
        </p:spPr>
        <p:txBody>
          <a:bodyPr anchor="ctr" anchorCtr="0"/>
          <a:lstStyle>
            <a:lvl1pPr algn="l">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1" y="1257840"/>
            <a:ext cx="3557174" cy="3094396"/>
          </a:xfrm>
          <a:prstGeom prst="rect">
            <a:avLst/>
          </a:prstGeom>
        </p:spPr>
        <p:txBody>
          <a:bodyPr/>
          <a:lstStyle>
            <a:lvl1pPr>
              <a:lnSpc>
                <a:spcPct val="80000"/>
              </a:lnSpc>
              <a:defRPr/>
            </a:lvl1pPr>
          </a:lstStyle>
          <a:p>
            <a:pPr lvl="0"/>
            <a:r>
              <a:rPr lang="sv-SE"/>
              <a:t>Klicka här för att ändra format på bakgrundstexten</a:t>
            </a:r>
          </a:p>
        </p:txBody>
      </p:sp>
      <p:cxnSp>
        <p:nvCxnSpPr>
          <p:cNvPr id="11" name="Straight Connector 10"/>
          <p:cNvCxnSpPr/>
          <p:nvPr userDrawn="1"/>
        </p:nvCxnSpPr>
        <p:spPr bwMode="auto">
          <a:xfrm flipH="1">
            <a:off x="4434107" y="1284703"/>
            <a:ext cx="22878" cy="3056770"/>
          </a:xfrm>
          <a:prstGeom prst="line">
            <a:avLst/>
          </a:prstGeom>
          <a:solidFill>
            <a:schemeClr val="bg1"/>
          </a:solidFill>
          <a:ln w="6350" cap="flat" cmpd="sng" algn="ctr">
            <a:solidFill>
              <a:srgbClr val="6A6C63"/>
            </a:solidFill>
            <a:prstDash val="solid"/>
            <a:round/>
            <a:headEnd type="none" w="sm" len="sm"/>
            <a:tailEnd type="none" w="sm" len="sm"/>
          </a:ln>
          <a:effectLst/>
        </p:spPr>
      </p:cxnSp>
      <p:sp>
        <p:nvSpPr>
          <p:cNvPr id="15" name="Content Placeholder 2"/>
          <p:cNvSpPr>
            <a:spLocks noGrp="1"/>
          </p:cNvSpPr>
          <p:nvPr>
            <p:ph sz="half" idx="10"/>
          </p:nvPr>
        </p:nvSpPr>
        <p:spPr>
          <a:xfrm>
            <a:off x="4665297" y="1257840"/>
            <a:ext cx="3557174" cy="3094396"/>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23931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Jämförelse 2">
    <p:spTree>
      <p:nvGrpSpPr>
        <p:cNvPr id="1" name=""/>
        <p:cNvGrpSpPr/>
        <p:nvPr/>
      </p:nvGrpSpPr>
      <p:grpSpPr>
        <a:xfrm>
          <a:off x="0" y="0"/>
          <a:ext cx="0" cy="0"/>
          <a:chOff x="0" y="0"/>
          <a:chExt cx="0" cy="0"/>
        </a:xfrm>
      </p:grpSpPr>
      <p:sp>
        <p:nvSpPr>
          <p:cNvPr id="3" name="Title 1"/>
          <p:cNvSpPr>
            <a:spLocks noGrp="1"/>
          </p:cNvSpPr>
          <p:nvPr>
            <p:ph type="title"/>
          </p:nvPr>
        </p:nvSpPr>
        <p:spPr>
          <a:xfrm>
            <a:off x="672448" y="247552"/>
            <a:ext cx="7560784" cy="774953"/>
          </a:xfrm>
          <a:prstGeom prst="rect">
            <a:avLst/>
          </a:prstGeom>
        </p:spPr>
        <p:txBody>
          <a:bodyPr anchor="ctr" anchorCtr="0"/>
          <a:lstStyle>
            <a:lvl1pPr marL="0" indent="0" algn="l">
              <a:buFontTx/>
              <a:buNone/>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0" y="1647196"/>
            <a:ext cx="3664797" cy="2699453"/>
          </a:xfrm>
          <a:prstGeom prst="rect">
            <a:avLst/>
          </a:prstGeom>
        </p:spPr>
        <p:txBody>
          <a:bodyPr/>
          <a:lstStyle>
            <a:lvl1pPr>
              <a:lnSpc>
                <a:spcPct val="80000"/>
              </a:lnSpc>
              <a:defRPr/>
            </a:lvl1pPr>
          </a:lstStyle>
          <a:p>
            <a:pPr lvl="0"/>
            <a:r>
              <a:rPr lang="sv-SE"/>
              <a:t>Klicka här för att ändra format på bakgrundstexten</a:t>
            </a:r>
          </a:p>
        </p:txBody>
      </p:sp>
      <p:sp>
        <p:nvSpPr>
          <p:cNvPr id="5" name="Text Placeholder 2"/>
          <p:cNvSpPr>
            <a:spLocks noGrp="1"/>
          </p:cNvSpPr>
          <p:nvPr>
            <p:ph type="body" idx="11"/>
          </p:nvPr>
        </p:nvSpPr>
        <p:spPr>
          <a:xfrm>
            <a:off x="669464" y="1043308"/>
            <a:ext cx="3702264" cy="481012"/>
          </a:xfrm>
          <a:prstGeom prst="rect">
            <a:avLst/>
          </a:prstGeom>
        </p:spPr>
        <p:txBody>
          <a:bodyPr anchor="ctr" anchorCtr="0"/>
          <a:lstStyle>
            <a:lvl1pPr marL="0" indent="0">
              <a:buNone/>
              <a:defRPr b="1"/>
            </a:lvl1pPr>
          </a:lstStyle>
          <a:p>
            <a:pPr lvl="0"/>
            <a:r>
              <a:rPr lang="sv-SE"/>
              <a:t>Klicka här för att ändra format på bakgrundstexten</a:t>
            </a:r>
          </a:p>
        </p:txBody>
      </p:sp>
      <p:sp>
        <p:nvSpPr>
          <p:cNvPr id="7" name="Content Placeholder 2"/>
          <p:cNvSpPr>
            <a:spLocks noGrp="1"/>
          </p:cNvSpPr>
          <p:nvPr>
            <p:ph sz="half" idx="12"/>
          </p:nvPr>
        </p:nvSpPr>
        <p:spPr>
          <a:xfrm>
            <a:off x="4555069" y="1648910"/>
            <a:ext cx="3690650" cy="2699453"/>
          </a:xfrm>
          <a:prstGeom prst="rect">
            <a:avLst/>
          </a:prstGeom>
        </p:spPr>
        <p:txBody>
          <a:bodyPr/>
          <a:lstStyle>
            <a:lvl1pPr>
              <a:lnSpc>
                <a:spcPct val="80000"/>
              </a:lnSpc>
              <a:defRPr/>
            </a:lvl1pPr>
          </a:lstStyle>
          <a:p>
            <a:pPr lvl="0"/>
            <a:r>
              <a:rPr lang="sv-SE"/>
              <a:t>Klicka här för att ändra format på bakgrundstexten</a:t>
            </a:r>
          </a:p>
        </p:txBody>
      </p:sp>
      <p:sp>
        <p:nvSpPr>
          <p:cNvPr id="8" name="Text Placeholder 2"/>
          <p:cNvSpPr>
            <a:spLocks noGrp="1"/>
          </p:cNvSpPr>
          <p:nvPr>
            <p:ph type="body" idx="13"/>
          </p:nvPr>
        </p:nvSpPr>
        <p:spPr>
          <a:xfrm>
            <a:off x="4564979" y="1045022"/>
            <a:ext cx="3680739" cy="481012"/>
          </a:xfrm>
          <a:prstGeom prst="rect">
            <a:avLst/>
          </a:prstGeom>
        </p:spPr>
        <p:txBody>
          <a:bodyPr anchor="ctr" anchorCtr="0"/>
          <a:lstStyle>
            <a:lvl1pPr marL="0" indent="0">
              <a:buNone/>
              <a:defRPr b="1"/>
            </a:lvl1pPr>
          </a:lstStyle>
          <a:p>
            <a:pPr lvl="0"/>
            <a:r>
              <a:rPr lang="sv-SE"/>
              <a:t>Klicka här för att ändra format på bakgrundstexten</a:t>
            </a:r>
          </a:p>
        </p:txBody>
      </p:sp>
      <p:cxnSp>
        <p:nvCxnSpPr>
          <p:cNvPr id="9" name="Rak 8"/>
          <p:cNvCxnSpPr/>
          <p:nvPr userDrawn="1"/>
        </p:nvCxnSpPr>
        <p:spPr bwMode="auto">
          <a:xfrm>
            <a:off x="677333"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cxnSp>
        <p:nvCxnSpPr>
          <p:cNvPr id="10" name="Rak 9"/>
          <p:cNvCxnSpPr/>
          <p:nvPr userDrawn="1"/>
        </p:nvCxnSpPr>
        <p:spPr bwMode="auto">
          <a:xfrm>
            <a:off x="4555068"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9642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43833"/>
            <a:ext cx="5486400" cy="603250"/>
          </a:xfrm>
          <a:prstGeom prst="rect">
            <a:avLst/>
          </a:prstGeom>
        </p:spPr>
        <p:txBody>
          <a:bodyPr anchor="t" anchorCtr="0"/>
          <a:lstStyle>
            <a:lvl1pPr marL="0" indent="0">
              <a:lnSpc>
                <a:spcPct val="110000"/>
              </a:lnSpc>
              <a:buNone/>
              <a:defRPr/>
            </a:lvl1pPr>
          </a:lstStyle>
          <a:p>
            <a:pPr lvl="0"/>
            <a:r>
              <a:rPr lang="sv-SE"/>
              <a:t>Klicka här för att ändra format på bakgrundstexten</a:t>
            </a:r>
          </a:p>
        </p:txBody>
      </p:sp>
      <p:sp>
        <p:nvSpPr>
          <p:cNvPr id="5" name="Title 1"/>
          <p:cNvSpPr>
            <a:spLocks noGrp="1"/>
          </p:cNvSpPr>
          <p:nvPr>
            <p:ph type="title"/>
          </p:nvPr>
        </p:nvSpPr>
        <p:spPr>
          <a:xfrm>
            <a:off x="1792288" y="3315204"/>
            <a:ext cx="5486400" cy="425450"/>
          </a:xfrm>
          <a:prstGeom prst="rect">
            <a:avLst/>
          </a:prstGeom>
        </p:spPr>
        <p:txBody>
          <a:bodyPr anchor="b" anchorCtr="0"/>
          <a:lstStyle>
            <a:lvl1pPr>
              <a:defRPr sz="1600" b="1"/>
            </a:lvl1pPr>
          </a:lstStyle>
          <a:p>
            <a:r>
              <a:rPr lang="sv-SE"/>
              <a:t>Klicka här för att ändra format</a:t>
            </a:r>
            <a:endParaRPr lang="sv-SE" dirty="0"/>
          </a:p>
        </p:txBody>
      </p:sp>
      <p:sp>
        <p:nvSpPr>
          <p:cNvPr id="6" name="Content Placeholder 2"/>
          <p:cNvSpPr>
            <a:spLocks noGrp="1"/>
          </p:cNvSpPr>
          <p:nvPr>
            <p:ph sz="half" idx="1"/>
          </p:nvPr>
        </p:nvSpPr>
        <p:spPr>
          <a:xfrm>
            <a:off x="1809276" y="338665"/>
            <a:ext cx="5455123" cy="2929834"/>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9619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388" y="4731544"/>
            <a:ext cx="2087562" cy="270272"/>
          </a:xfrm>
          <a:prstGeom prst="rect">
            <a:avLst/>
          </a:prstGeom>
          <a:noFill/>
          <a:ln w="9525">
            <a:noFill/>
            <a:miter lim="800000"/>
            <a:headEnd/>
            <a:tailEnd/>
          </a:ln>
          <a:effectLst/>
        </p:spPr>
        <p:txBody>
          <a:bodyPr wrap="none" lIns="92075" tIns="46038" rIns="92075" bIns="46038" anchor="ctr"/>
          <a:lstStyle/>
          <a:p>
            <a:pPr defTabSz="762000" eaLnBrk="0" fontAlgn="base" hangingPunct="0">
              <a:spcBef>
                <a:spcPct val="0"/>
              </a:spcBef>
              <a:spcAft>
                <a:spcPct val="0"/>
              </a:spcAft>
            </a:pPr>
            <a:r>
              <a:rPr lang="sv-SE" sz="600" dirty="0">
                <a:solidFill>
                  <a:srgbClr val="969696"/>
                </a:solidFill>
              </a:rPr>
              <a:t/>
            </a:r>
            <a:br>
              <a:rPr lang="sv-SE" sz="600" dirty="0">
                <a:solidFill>
                  <a:srgbClr val="969696"/>
                </a:solidFill>
              </a:rPr>
            </a:br>
            <a:endParaRPr lang="sv-SE" sz="600" dirty="0">
              <a:solidFill>
                <a:srgbClr val="969696"/>
              </a:solidFill>
            </a:endParaRPr>
          </a:p>
        </p:txBody>
      </p:sp>
      <p:pic>
        <p:nvPicPr>
          <p:cNvPr id="6" name="Bildobjekt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35522" y="4568759"/>
            <a:ext cx="1537487" cy="325569"/>
          </a:xfrm>
          <a:prstGeom prst="rect">
            <a:avLst/>
          </a:prstGeom>
        </p:spPr>
      </p:pic>
    </p:spTree>
    <p:extLst>
      <p:ext uri="{BB962C8B-B14F-4D97-AF65-F5344CB8AC3E}">
        <p14:creationId xmlns:p14="http://schemas.microsoft.com/office/powerpoint/2010/main" val="17520395"/>
      </p:ext>
    </p:extLst>
  </p:cSld>
  <p:clrMap bg1="lt1" tx1="dk1" bg2="lt2" tx2="dk2" accent1="accent1" accent2="accent2" accent3="accent3" accent4="accent4" accent5="accent5" accent6="accent6" hlink="hlink" folHlink="folHlink"/>
  <p:sldLayoutIdLst>
    <p:sldLayoutId id="2147483666" r:id="rId1"/>
    <p:sldLayoutId id="2147483663" r:id="rId2"/>
    <p:sldLayoutId id="2147483671" r:id="rId3"/>
    <p:sldLayoutId id="2147483678" r:id="rId4"/>
    <p:sldLayoutId id="2147483672" r:id="rId5"/>
    <p:sldLayoutId id="2147483662" r:id="rId6"/>
    <p:sldLayoutId id="2147483674" r:id="rId7"/>
    <p:sldLayoutId id="2147483677" r:id="rId8"/>
    <p:sldLayoutId id="2147483676" r:id="rId9"/>
    <p:sldLayoutId id="2147483664" r:id="rId10"/>
    <p:sldLayoutId id="2147483680" r:id="rId11"/>
    <p:sldLayoutId id="2147483679" r:id="rId12"/>
  </p:sldLayoutIdLst>
  <p:hf sldNum="0" hdr="0"/>
  <p:txStyles>
    <p:title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signe.haugo@ltu.se/signe@haugo.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80E538FC-5006-4422-BB24-52521626E5A7}"/>
              </a:ext>
            </a:extLst>
          </p:cNvPr>
          <p:cNvPicPr>
            <a:picLocks noChangeAspect="1"/>
          </p:cNvPicPr>
          <p:nvPr/>
        </p:nvPicPr>
        <p:blipFill>
          <a:blip r:embed="rId3"/>
          <a:stretch>
            <a:fillRect/>
          </a:stretch>
        </p:blipFill>
        <p:spPr>
          <a:xfrm>
            <a:off x="440266" y="255642"/>
            <a:ext cx="5334001" cy="4726984"/>
          </a:xfrm>
          <a:prstGeom prst="rect">
            <a:avLst/>
          </a:prstGeom>
        </p:spPr>
      </p:pic>
      <p:sp>
        <p:nvSpPr>
          <p:cNvPr id="11" name="Platshållare för innehåll 2">
            <a:extLst>
              <a:ext uri="{FF2B5EF4-FFF2-40B4-BE49-F238E27FC236}">
                <a16:creationId xmlns="" xmlns:a16="http://schemas.microsoft.com/office/drawing/2014/main" id="{E5231080-60A4-4765-ABBB-342958FFB260}"/>
              </a:ext>
            </a:extLst>
          </p:cNvPr>
          <p:cNvSpPr txBox="1">
            <a:spLocks/>
          </p:cNvSpPr>
          <p:nvPr/>
        </p:nvSpPr>
        <p:spPr>
          <a:xfrm>
            <a:off x="6011333" y="392086"/>
            <a:ext cx="2904067" cy="3049084"/>
          </a:xfrm>
          <a:prstGeom prst="rect">
            <a:avLst/>
          </a:prstGeom>
        </p:spPr>
        <p:txBody>
          <a:bodyPr/>
          <a:lst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r>
              <a:rPr lang="sv-SE" b="1" kern="0" dirty="0">
                <a:solidFill>
                  <a:schemeClr val="accent1">
                    <a:lumMod val="75000"/>
                  </a:schemeClr>
                </a:solidFill>
                <a:latin typeface="Calibri" panose="020F0502020204030204" pitchFamily="34" charset="0"/>
                <a:cs typeface="Calibri" panose="020F0502020204030204" pitchFamily="34" charset="0"/>
              </a:rPr>
              <a:t>Rapportens tema</a:t>
            </a:r>
          </a:p>
          <a:p>
            <a:r>
              <a:rPr lang="sv-SE" b="1" kern="0" dirty="0">
                <a:solidFill>
                  <a:schemeClr val="accent1">
                    <a:lumMod val="75000"/>
                  </a:schemeClr>
                </a:solidFill>
                <a:latin typeface="Calibri" panose="020F0502020204030204" pitchFamily="34" charset="0"/>
                <a:cs typeface="Calibri" panose="020F0502020204030204" pitchFamily="34" charset="0"/>
              </a:rPr>
              <a:t>Svarsfrekvens</a:t>
            </a:r>
          </a:p>
          <a:p>
            <a:r>
              <a:rPr lang="sv-SE" b="1" kern="0" dirty="0">
                <a:solidFill>
                  <a:schemeClr val="accent1">
                    <a:lumMod val="75000"/>
                  </a:schemeClr>
                </a:solidFill>
                <a:latin typeface="Calibri" panose="020F0502020204030204" pitchFamily="34" charset="0"/>
                <a:cs typeface="Calibri" panose="020F0502020204030204" pitchFamily="34" charset="0"/>
              </a:rPr>
              <a:t>Pandemins eventuella påverkan på resultaten</a:t>
            </a:r>
          </a:p>
          <a:p>
            <a:r>
              <a:rPr lang="sv-SE" b="1" kern="0" dirty="0">
                <a:solidFill>
                  <a:schemeClr val="accent1">
                    <a:lumMod val="75000"/>
                  </a:schemeClr>
                </a:solidFill>
                <a:latin typeface="Calibri" panose="020F0502020204030204" pitchFamily="34" charset="0"/>
                <a:cs typeface="Calibri" panose="020F0502020204030204" pitchFamily="34" charset="0"/>
              </a:rPr>
              <a:t>Resultat utifrån kopplingar mellan fysisk aktivitet och andra hälsofaktorer</a:t>
            </a:r>
          </a:p>
          <a:p>
            <a:r>
              <a:rPr lang="sv-SE" b="1" kern="0" dirty="0">
                <a:solidFill>
                  <a:schemeClr val="accent1">
                    <a:lumMod val="75000"/>
                  </a:schemeClr>
                </a:solidFill>
                <a:latin typeface="Calibri" panose="020F0502020204030204" pitchFamily="34" charset="0"/>
                <a:cs typeface="Calibri" panose="020F0502020204030204" pitchFamily="34" charset="0"/>
              </a:rPr>
              <a:t>Rekommendationer</a:t>
            </a:r>
          </a:p>
        </p:txBody>
      </p:sp>
    </p:spTree>
    <p:extLst>
      <p:ext uri="{BB962C8B-B14F-4D97-AF65-F5344CB8AC3E}">
        <p14:creationId xmlns:p14="http://schemas.microsoft.com/office/powerpoint/2010/main" val="9283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 xmlns:a16="http://schemas.microsoft.com/office/drawing/2014/main" id="{5956C698-BAF4-4E53-B9BD-E61F15C22FFB}"/>
              </a:ext>
            </a:extLst>
          </p:cNvPr>
          <p:cNvGraphicFramePr>
            <a:graphicFrameLocks noGrp="1"/>
          </p:cNvGraphicFramePr>
          <p:nvPr>
            <p:extLst>
              <p:ext uri="{D42A27DB-BD31-4B8C-83A1-F6EECF244321}">
                <p14:modId xmlns:p14="http://schemas.microsoft.com/office/powerpoint/2010/main" val="3452005057"/>
              </p:ext>
            </p:extLst>
          </p:nvPr>
        </p:nvGraphicFramePr>
        <p:xfrm>
          <a:off x="794069" y="2734733"/>
          <a:ext cx="5582478" cy="934777"/>
        </p:xfrm>
        <a:graphic>
          <a:graphicData uri="http://schemas.openxmlformats.org/drawingml/2006/table">
            <a:tbl>
              <a:tblPr firstRow="1" firstCol="1" bandRow="1">
                <a:tableStyleId>{5C22544A-7EE6-4342-B048-85BDC9FD1C3A}</a:tableStyleId>
              </a:tblPr>
              <a:tblGrid>
                <a:gridCol w="1478023">
                  <a:extLst>
                    <a:ext uri="{9D8B030D-6E8A-4147-A177-3AD203B41FA5}">
                      <a16:colId xmlns="" xmlns:a16="http://schemas.microsoft.com/office/drawing/2014/main" val="1248257760"/>
                    </a:ext>
                  </a:extLst>
                </a:gridCol>
                <a:gridCol w="1142643">
                  <a:extLst>
                    <a:ext uri="{9D8B030D-6E8A-4147-A177-3AD203B41FA5}">
                      <a16:colId xmlns="" xmlns:a16="http://schemas.microsoft.com/office/drawing/2014/main" val="1887473865"/>
                    </a:ext>
                  </a:extLst>
                </a:gridCol>
                <a:gridCol w="1093234">
                  <a:extLst>
                    <a:ext uri="{9D8B030D-6E8A-4147-A177-3AD203B41FA5}">
                      <a16:colId xmlns="" xmlns:a16="http://schemas.microsoft.com/office/drawing/2014/main" val="2558615579"/>
                    </a:ext>
                  </a:extLst>
                </a:gridCol>
                <a:gridCol w="1235167">
                  <a:extLst>
                    <a:ext uri="{9D8B030D-6E8A-4147-A177-3AD203B41FA5}">
                      <a16:colId xmlns="" xmlns:a16="http://schemas.microsoft.com/office/drawing/2014/main" val="374137137"/>
                    </a:ext>
                  </a:extLst>
                </a:gridCol>
                <a:gridCol w="633411">
                  <a:extLst>
                    <a:ext uri="{9D8B030D-6E8A-4147-A177-3AD203B41FA5}">
                      <a16:colId xmlns="" xmlns:a16="http://schemas.microsoft.com/office/drawing/2014/main" val="2253604066"/>
                    </a:ext>
                  </a:extLst>
                </a:gridCol>
              </a:tblGrid>
              <a:tr h="241927">
                <a:tc>
                  <a:txBody>
                    <a:bodyPr/>
                    <a:lstStyle/>
                    <a:p>
                      <a:pP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2020/2021</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Årskurs 4</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Årskurs 7</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Gymnasiet år 1</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Total</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 xmlns:a16="http://schemas.microsoft.com/office/drawing/2014/main" val="3003385177"/>
                  </a:ext>
                </a:extLst>
              </a:tr>
              <a:tr h="186747">
                <a:tc>
                  <a:txBody>
                    <a:bodyPr/>
                    <a:lstStyle/>
                    <a:p>
                      <a:pP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Antal inskrivna</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dirty="0">
                          <a:effectLst/>
                          <a:latin typeface="Calibri" panose="020F0502020204030204" pitchFamily="34" charset="0"/>
                          <a:cs typeface="Calibri" panose="020F0502020204030204" pitchFamily="34" charset="0"/>
                        </a:rPr>
                        <a:t>2666</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dirty="0">
                          <a:effectLst/>
                          <a:latin typeface="Calibri" panose="020F0502020204030204" pitchFamily="34" charset="0"/>
                          <a:cs typeface="Calibri" panose="020F0502020204030204" pitchFamily="34" charset="0"/>
                        </a:rPr>
                        <a:t>2544</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dirty="0">
                          <a:effectLst/>
                          <a:latin typeface="Calibri" panose="020F0502020204030204" pitchFamily="34" charset="0"/>
                          <a:cs typeface="Calibri" panose="020F0502020204030204" pitchFamily="34" charset="0"/>
                        </a:rPr>
                        <a:t>2877</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dirty="0">
                          <a:effectLst/>
                          <a:latin typeface="Calibri" panose="020F0502020204030204" pitchFamily="34" charset="0"/>
                          <a:cs typeface="Calibri" panose="020F0502020204030204" pitchFamily="34" charset="0"/>
                        </a:rPr>
                        <a:t>8087</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 xmlns:a16="http://schemas.microsoft.com/office/drawing/2014/main" val="2048773922"/>
                  </a:ext>
                </a:extLst>
              </a:tr>
              <a:tr h="186747">
                <a:tc>
                  <a:txBody>
                    <a:bodyPr/>
                    <a:lstStyle/>
                    <a:p>
                      <a:pP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Antal svarande</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a:effectLst/>
                          <a:latin typeface="Calibri" panose="020F0502020204030204" pitchFamily="34" charset="0"/>
                          <a:cs typeface="Calibri" panose="020F0502020204030204" pitchFamily="34" charset="0"/>
                        </a:rPr>
                        <a:t>2107</a:t>
                      </a:r>
                      <a:endParaRPr lang="sv-SE"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a:effectLst/>
                          <a:latin typeface="Calibri" panose="020F0502020204030204" pitchFamily="34" charset="0"/>
                          <a:cs typeface="Calibri" panose="020F0502020204030204" pitchFamily="34" charset="0"/>
                        </a:rPr>
                        <a:t>1693</a:t>
                      </a:r>
                      <a:endParaRPr lang="sv-SE"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a:effectLst/>
                          <a:latin typeface="Calibri" panose="020F0502020204030204" pitchFamily="34" charset="0"/>
                          <a:cs typeface="Calibri" panose="020F0502020204030204" pitchFamily="34" charset="0"/>
                        </a:rPr>
                        <a:t>2141</a:t>
                      </a:r>
                      <a:endParaRPr lang="sv-SE"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dirty="0">
                          <a:effectLst/>
                          <a:latin typeface="Calibri" panose="020F0502020204030204" pitchFamily="34" charset="0"/>
                          <a:cs typeface="Calibri" panose="020F0502020204030204" pitchFamily="34" charset="0"/>
                        </a:rPr>
                        <a:t>5941</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 xmlns:a16="http://schemas.microsoft.com/office/drawing/2014/main" val="2254168507"/>
                  </a:ext>
                </a:extLst>
              </a:tr>
              <a:tr h="186747">
                <a:tc>
                  <a:txBody>
                    <a:bodyPr/>
                    <a:lstStyle/>
                    <a:p>
                      <a:pPr>
                        <a:lnSpc>
                          <a:spcPct val="115000"/>
                        </a:lnSpc>
                        <a:spcBef>
                          <a:spcPts val="500"/>
                        </a:spcBef>
                        <a:spcAft>
                          <a:spcPts val="1000"/>
                        </a:spcAft>
                      </a:pPr>
                      <a:r>
                        <a:rPr lang="sv-SE" sz="1400" b="0" dirty="0">
                          <a:effectLst/>
                          <a:latin typeface="Calibri" panose="020F0502020204030204" pitchFamily="34" charset="0"/>
                          <a:cs typeface="Calibri" panose="020F0502020204030204" pitchFamily="34" charset="0"/>
                        </a:rPr>
                        <a:t>Andel svarande</a:t>
                      </a:r>
                      <a:endParaRPr lang="sv-SE"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1" dirty="0">
                          <a:effectLst/>
                          <a:latin typeface="Calibri" panose="020F0502020204030204" pitchFamily="34" charset="0"/>
                          <a:cs typeface="Calibri" panose="020F0502020204030204" pitchFamily="34" charset="0"/>
                        </a:rPr>
                        <a:t>79 %</a:t>
                      </a:r>
                      <a:endParaRPr lang="sv-SE"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1" dirty="0">
                          <a:effectLst/>
                          <a:latin typeface="Calibri" panose="020F0502020204030204" pitchFamily="34" charset="0"/>
                          <a:cs typeface="Calibri" panose="020F0502020204030204" pitchFamily="34" charset="0"/>
                        </a:rPr>
                        <a:t>67 %</a:t>
                      </a:r>
                      <a:endParaRPr lang="sv-SE"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1" dirty="0">
                          <a:effectLst/>
                          <a:latin typeface="Calibri" panose="020F0502020204030204" pitchFamily="34" charset="0"/>
                          <a:cs typeface="Calibri" panose="020F0502020204030204" pitchFamily="34" charset="0"/>
                        </a:rPr>
                        <a:t>74 %</a:t>
                      </a:r>
                      <a:endParaRPr lang="sv-SE"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5000"/>
                        </a:lnSpc>
                        <a:spcBef>
                          <a:spcPts val="500"/>
                        </a:spcBef>
                        <a:spcAft>
                          <a:spcPts val="1000"/>
                        </a:spcAft>
                      </a:pPr>
                      <a:r>
                        <a:rPr lang="sv-SE" sz="1400" b="1" dirty="0">
                          <a:effectLst/>
                          <a:latin typeface="Calibri" panose="020F0502020204030204" pitchFamily="34" charset="0"/>
                          <a:cs typeface="Calibri" panose="020F0502020204030204" pitchFamily="34" charset="0"/>
                        </a:rPr>
                        <a:t>73 %</a:t>
                      </a:r>
                      <a:endParaRPr lang="sv-SE"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 xmlns:a16="http://schemas.microsoft.com/office/drawing/2014/main" val="1186938530"/>
                  </a:ext>
                </a:extLst>
              </a:tr>
            </a:tbl>
          </a:graphicData>
        </a:graphic>
      </p:graphicFrame>
      <p:sp>
        <p:nvSpPr>
          <p:cNvPr id="4" name="Rectangle 1">
            <a:extLst>
              <a:ext uri="{FF2B5EF4-FFF2-40B4-BE49-F238E27FC236}">
                <a16:creationId xmlns="" xmlns:a16="http://schemas.microsoft.com/office/drawing/2014/main" id="{4161FADD-FF9A-47AE-8654-CBBAC4BBE7EB}"/>
              </a:ext>
            </a:extLst>
          </p:cNvPr>
          <p:cNvSpPr>
            <a:spLocks noChangeArrowheads="1"/>
          </p:cNvSpPr>
          <p:nvPr/>
        </p:nvSpPr>
        <p:spPr bwMode="auto">
          <a:xfrm>
            <a:off x="2296583" y="2289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ubrik 1">
            <a:extLst>
              <a:ext uri="{FF2B5EF4-FFF2-40B4-BE49-F238E27FC236}">
                <a16:creationId xmlns="" xmlns:a16="http://schemas.microsoft.com/office/drawing/2014/main" id="{004B1F40-8531-4769-B8BD-55F3BD9BBB0C}"/>
              </a:ext>
            </a:extLst>
          </p:cNvPr>
          <p:cNvSpPr txBox="1">
            <a:spLocks/>
          </p:cNvSpPr>
          <p:nvPr/>
        </p:nvSpPr>
        <p:spPr>
          <a:xfrm>
            <a:off x="703714" y="723038"/>
            <a:ext cx="5978095" cy="834016"/>
          </a:xfrm>
          <a:prstGeom prst="rect">
            <a:avLst/>
          </a:prstGeom>
        </p:spPr>
        <p:txBody>
          <a:bodyPr/>
          <a:lst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b="1" kern="0" dirty="0">
                <a:solidFill>
                  <a:schemeClr val="accent1">
                    <a:lumMod val="75000"/>
                  </a:schemeClr>
                </a:solidFill>
                <a:latin typeface="Calibri" panose="020F0502020204030204" pitchFamily="34" charset="0"/>
                <a:cs typeface="Calibri" panose="020F0502020204030204" pitchFamily="34" charset="0"/>
              </a:rPr>
              <a:t>Tema och svarsfrekvens</a:t>
            </a:r>
          </a:p>
        </p:txBody>
      </p:sp>
      <p:sp>
        <p:nvSpPr>
          <p:cNvPr id="8" name="Platshållare för innehåll 2">
            <a:extLst>
              <a:ext uri="{FF2B5EF4-FFF2-40B4-BE49-F238E27FC236}">
                <a16:creationId xmlns="" xmlns:a16="http://schemas.microsoft.com/office/drawing/2014/main" id="{0B0F540D-9DD5-40E1-B4DA-F81BCF751C6D}"/>
              </a:ext>
            </a:extLst>
          </p:cNvPr>
          <p:cNvSpPr txBox="1">
            <a:spLocks/>
          </p:cNvSpPr>
          <p:nvPr/>
        </p:nvSpPr>
        <p:spPr>
          <a:xfrm>
            <a:off x="706486" y="3851521"/>
            <a:ext cx="5978096" cy="1601041"/>
          </a:xfrm>
          <a:prstGeom prst="rect">
            <a:avLst/>
          </a:prstGeom>
        </p:spPr>
        <p:txBody>
          <a:bodyPr/>
          <a:lst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r>
              <a:rPr lang="sv-SE" sz="1200" kern="0" dirty="0">
                <a:latin typeface="Calibri" panose="020F0502020204030204" pitchFamily="34" charset="0"/>
                <a:cs typeface="Calibri" panose="020F0502020204030204" pitchFamily="34" charset="0"/>
              </a:rPr>
              <a:t>Huvudmän:</a:t>
            </a:r>
          </a:p>
          <a:p>
            <a:pPr lvl="1"/>
            <a:r>
              <a:rPr lang="sv-SE" sz="1200" kern="0" dirty="0">
                <a:latin typeface="Calibri" panose="020F0502020204030204" pitchFamily="34" charset="0"/>
                <a:cs typeface="Calibri" panose="020F0502020204030204" pitchFamily="34" charset="0"/>
              </a:rPr>
              <a:t>14 kommuner </a:t>
            </a:r>
          </a:p>
          <a:p>
            <a:pPr lvl="1"/>
            <a:r>
              <a:rPr lang="sv-SE" sz="1200" kern="0" dirty="0">
                <a:latin typeface="Calibri" panose="020F0502020204030204" pitchFamily="34" charset="0"/>
                <a:cs typeface="Calibri" panose="020F0502020204030204" pitchFamily="34" charset="0"/>
              </a:rPr>
              <a:t>5 friskolor</a:t>
            </a:r>
          </a:p>
          <a:p>
            <a:pPr lvl="1"/>
            <a:r>
              <a:rPr lang="sv-SE" sz="1200" kern="0" dirty="0">
                <a:latin typeface="Calibri" panose="020F0502020204030204" pitchFamily="34" charset="0"/>
                <a:cs typeface="Calibri" panose="020F0502020204030204" pitchFamily="34" charset="0"/>
              </a:rPr>
              <a:t>1 statlig skola</a:t>
            </a:r>
          </a:p>
          <a:p>
            <a:endParaRPr lang="sv-SE" kern="0" dirty="0"/>
          </a:p>
        </p:txBody>
      </p:sp>
      <p:sp>
        <p:nvSpPr>
          <p:cNvPr id="6" name="Platshållare för innehåll 2">
            <a:extLst>
              <a:ext uri="{FF2B5EF4-FFF2-40B4-BE49-F238E27FC236}">
                <a16:creationId xmlns="" xmlns:a16="http://schemas.microsoft.com/office/drawing/2014/main" id="{95BAEAE8-7B67-4E60-9650-8498CD517951}"/>
              </a:ext>
            </a:extLst>
          </p:cNvPr>
          <p:cNvSpPr txBox="1">
            <a:spLocks/>
          </p:cNvSpPr>
          <p:nvPr/>
        </p:nvSpPr>
        <p:spPr>
          <a:xfrm>
            <a:off x="717869" y="1408091"/>
            <a:ext cx="7672598" cy="852509"/>
          </a:xfrm>
          <a:prstGeom prst="rect">
            <a:avLst/>
          </a:prstGeom>
        </p:spPr>
        <p:txBody>
          <a:bodyPr/>
          <a:lst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Font typeface="Arial" charset="0"/>
              <a:buNone/>
            </a:pPr>
            <a:r>
              <a:rPr lang="sv-SE" sz="1200" kern="0" dirty="0">
                <a:latin typeface="Calibri" panose="020F0502020204030204" pitchFamily="34" charset="0"/>
                <a:cs typeface="Calibri" panose="020F0502020204030204" pitchFamily="34" charset="0"/>
              </a:rPr>
              <a:t>Årets rapport har en fördjupning på </a:t>
            </a:r>
            <a:r>
              <a:rPr lang="sv-SE" sz="1200" b="1" kern="0" dirty="0">
                <a:latin typeface="Calibri" panose="020F0502020204030204" pitchFamily="34" charset="0"/>
                <a:cs typeface="Calibri" panose="020F0502020204030204" pitchFamily="34" charset="0"/>
              </a:rPr>
              <a:t>fysisk aktivitet </a:t>
            </a:r>
            <a:r>
              <a:rPr lang="sv-SE" sz="1200" kern="0" dirty="0">
                <a:latin typeface="Calibri" panose="020F0502020204030204" pitchFamily="34" charset="0"/>
                <a:cs typeface="Calibri" panose="020F0502020204030204" pitchFamily="34" charset="0"/>
              </a:rPr>
              <a:t>och eventuella </a:t>
            </a:r>
            <a:r>
              <a:rPr lang="sv-SE" sz="1200" b="1" kern="0" dirty="0">
                <a:latin typeface="Calibri" panose="020F0502020204030204" pitchFamily="34" charset="0"/>
                <a:cs typeface="Calibri" panose="020F0502020204030204" pitchFamily="34" charset="0"/>
              </a:rPr>
              <a:t>samband</a:t>
            </a:r>
            <a:r>
              <a:rPr lang="sv-SE" sz="1200" kern="0" dirty="0">
                <a:latin typeface="Calibri" panose="020F0502020204030204" pitchFamily="34" charset="0"/>
                <a:cs typeface="Calibri" panose="020F0502020204030204" pitchFamily="34" charset="0"/>
              </a:rPr>
              <a:t> mellan andel fysisk aktivitet och andra hälsofaktorer så som skärmtid, sömn, kostvanor, skolsituation, relationer och psykisk hälsa. </a:t>
            </a:r>
          </a:p>
          <a:p>
            <a:pPr marL="0" indent="0">
              <a:buFont typeface="Arial" charset="0"/>
              <a:buNone/>
            </a:pPr>
            <a:r>
              <a:rPr lang="sv-SE" b="1" kern="0" dirty="0">
                <a:solidFill>
                  <a:schemeClr val="accent1">
                    <a:lumMod val="50000"/>
                  </a:schemeClr>
                </a:solidFill>
                <a:latin typeface="Calibri" panose="020F0502020204030204" pitchFamily="34" charset="0"/>
                <a:cs typeface="Calibri" panose="020F0502020204030204" pitchFamily="34" charset="0"/>
              </a:rPr>
              <a:t>Varför detta tema?</a:t>
            </a:r>
          </a:p>
        </p:txBody>
      </p:sp>
    </p:spTree>
    <p:extLst>
      <p:ext uri="{BB962C8B-B14F-4D97-AF65-F5344CB8AC3E}">
        <p14:creationId xmlns:p14="http://schemas.microsoft.com/office/powerpoint/2010/main" val="98208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4716CC9-C0A0-41EF-92CC-E704AC2023C6}"/>
              </a:ext>
            </a:extLst>
          </p:cNvPr>
          <p:cNvSpPr>
            <a:spLocks noGrp="1"/>
          </p:cNvSpPr>
          <p:nvPr>
            <p:ph type="title"/>
          </p:nvPr>
        </p:nvSpPr>
        <p:spPr>
          <a:xfrm>
            <a:off x="5138891" y="439043"/>
            <a:ext cx="3197701" cy="607580"/>
          </a:xfrm>
        </p:spPr>
        <p:txBody>
          <a:bodyPr anchor="b">
            <a:normAutofit/>
          </a:bodyPr>
          <a:lstStyle/>
          <a:p>
            <a:pPr>
              <a:lnSpc>
                <a:spcPct val="90000"/>
              </a:lnSpc>
            </a:pPr>
            <a:r>
              <a:rPr lang="sv-SE" sz="1700" dirty="0">
                <a:latin typeface="Calibri" panose="020F0502020204030204" pitchFamily="34" charset="0"/>
                <a:cs typeface="Calibri" panose="020F0502020204030204" pitchFamily="34" charset="0"/>
              </a:rPr>
              <a:t>Pandemins eventuella påverkan på undersökningen</a:t>
            </a:r>
          </a:p>
        </p:txBody>
      </p:sp>
      <p:pic>
        <p:nvPicPr>
          <p:cNvPr id="4" name="Bildobjekt 3">
            <a:extLst>
              <a:ext uri="{FF2B5EF4-FFF2-40B4-BE49-F238E27FC236}">
                <a16:creationId xmlns="" xmlns:a16="http://schemas.microsoft.com/office/drawing/2014/main" id="{A6B463EC-306D-4D88-85D3-8425F4DE3CC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25983" y="245533"/>
            <a:ext cx="3945468" cy="2421568"/>
          </a:xfrm>
          <a:prstGeom prst="rect">
            <a:avLst/>
          </a:prstGeom>
          <a:noFill/>
          <a:ln>
            <a:noFill/>
          </a:ln>
        </p:spPr>
      </p:pic>
      <p:sp>
        <p:nvSpPr>
          <p:cNvPr id="3" name="Platshållare för text 2">
            <a:extLst>
              <a:ext uri="{FF2B5EF4-FFF2-40B4-BE49-F238E27FC236}">
                <a16:creationId xmlns="" xmlns:a16="http://schemas.microsoft.com/office/drawing/2014/main" id="{18EF8164-0487-4BFF-88E5-3AA7D9A4C29B}"/>
              </a:ext>
            </a:extLst>
          </p:cNvPr>
          <p:cNvSpPr>
            <a:spLocks noGrp="1"/>
          </p:cNvSpPr>
          <p:nvPr>
            <p:ph sz="half" idx="10"/>
          </p:nvPr>
        </p:nvSpPr>
        <p:spPr>
          <a:xfrm>
            <a:off x="4761562" y="1065562"/>
            <a:ext cx="3945468" cy="3298475"/>
          </a:xfrm>
        </p:spPr>
        <p:txBody>
          <a:bodyPr>
            <a:normAutofit/>
          </a:bodyPr>
          <a:lstStyle/>
          <a:p>
            <a:pPr marL="342900" indent="-342900">
              <a:lnSpc>
                <a:spcPct val="100000"/>
              </a:lnSpc>
              <a:buFont typeface="Arial" panose="020B0604020202020204" pitchFamily="34" charset="0"/>
              <a:buChar char="•"/>
            </a:pPr>
            <a:r>
              <a:rPr lang="sv-SE" sz="1200" dirty="0">
                <a:latin typeface="Calibri" panose="020F0502020204030204" pitchFamily="34" charset="0"/>
                <a:cs typeface="Calibri" panose="020F0502020204030204" pitchFamily="34" charset="0"/>
              </a:rPr>
              <a:t>Överlag kan man inte se någon markant försämring av resultat jämfört med förgående år. Det är dock på flera frågor en viss försämring jämfört med förra året. På många frågor är årets resultat i linje med resultatet för 2018/19. </a:t>
            </a:r>
          </a:p>
          <a:p>
            <a:pPr marL="342900" indent="-342900">
              <a:lnSpc>
                <a:spcPct val="100000"/>
              </a:lnSpc>
              <a:buFont typeface="Arial" panose="020B0604020202020204" pitchFamily="34" charset="0"/>
              <a:buChar char="•"/>
            </a:pPr>
            <a:r>
              <a:rPr lang="sv-SE" sz="1200" dirty="0">
                <a:latin typeface="Calibri" panose="020F0502020204030204" pitchFamily="34" charset="0"/>
                <a:cs typeface="Calibri" panose="020F0502020204030204" pitchFamily="34" charset="0"/>
              </a:rPr>
              <a:t>En fråga som sticker ut med markant försämring är </a:t>
            </a:r>
            <a:r>
              <a:rPr lang="sv-SE" sz="1200" b="1" dirty="0">
                <a:latin typeface="Calibri" panose="020F0502020204030204" pitchFamily="34" charset="0"/>
                <a:cs typeface="Calibri" panose="020F0502020204030204" pitchFamily="34" charset="0"/>
              </a:rPr>
              <a:t>skärmtid på fritiden</a:t>
            </a:r>
            <a:r>
              <a:rPr lang="sv-SE" sz="1200" dirty="0">
                <a:latin typeface="Calibri" panose="020F0502020204030204" pitchFamily="34" charset="0"/>
                <a:cs typeface="Calibri" panose="020F0502020204030204" pitchFamily="34" charset="0"/>
              </a:rPr>
              <a:t>. Jämfört med förra året har skärmtiden gått upp med 6 procentenheter för de elever som har skärmtid minst 5 timmar per dag har. Denna grupp utgör nu 31 procent av eleverna. I gymnasiet utgör denna grupp drygt 50 % av eleverna.</a:t>
            </a:r>
          </a:p>
          <a:p>
            <a:pPr>
              <a:lnSpc>
                <a:spcPct val="100000"/>
              </a:lnSpc>
            </a:pPr>
            <a:endParaRPr lang="sv-SE" sz="1200" dirty="0">
              <a:effectLst/>
            </a:endParaRPr>
          </a:p>
          <a:p>
            <a:pPr marL="342900" indent="-342900">
              <a:lnSpc>
                <a:spcPct val="100000"/>
              </a:lnSpc>
              <a:buFont typeface="Arial" panose="020B0604020202020204" pitchFamily="34" charset="0"/>
              <a:buChar char="•"/>
            </a:pPr>
            <a:endParaRPr lang="sv-SE" sz="1200" dirty="0">
              <a:effectLst/>
            </a:endParaRPr>
          </a:p>
          <a:p>
            <a:pPr>
              <a:lnSpc>
                <a:spcPct val="100000"/>
              </a:lnSpc>
            </a:pPr>
            <a:endParaRPr lang="sv-SE" sz="1200" dirty="0"/>
          </a:p>
        </p:txBody>
      </p:sp>
      <p:pic>
        <p:nvPicPr>
          <p:cNvPr id="5" name="Bildobjekt 4">
            <a:extLst>
              <a:ext uri="{FF2B5EF4-FFF2-40B4-BE49-F238E27FC236}">
                <a16:creationId xmlns="" xmlns:a16="http://schemas.microsoft.com/office/drawing/2014/main" id="{ED86E14F-111B-4310-94DC-15407D5626D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32" y="2571750"/>
            <a:ext cx="3996268" cy="2300815"/>
          </a:xfrm>
          <a:prstGeom prst="rect">
            <a:avLst/>
          </a:prstGeom>
          <a:noFill/>
          <a:ln>
            <a:noFill/>
          </a:ln>
        </p:spPr>
      </p:pic>
    </p:spTree>
    <p:extLst>
      <p:ext uri="{BB962C8B-B14F-4D97-AF65-F5344CB8AC3E}">
        <p14:creationId xmlns:p14="http://schemas.microsoft.com/office/powerpoint/2010/main" val="5536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8836" y="45699"/>
            <a:ext cx="6797745" cy="834016"/>
          </a:xfrm>
        </p:spPr>
        <p:txBody>
          <a:bodyPr/>
          <a:lstStyle/>
          <a:p>
            <a:r>
              <a:rPr lang="sv-SE" sz="2800" dirty="0">
                <a:latin typeface="Calibri" panose="020F0502020204030204" pitchFamily="34" charset="0"/>
                <a:cs typeface="Calibri" panose="020F0502020204030204" pitchFamily="34" charset="0"/>
              </a:rPr>
              <a:t>Resultat sammanfattning</a:t>
            </a:r>
          </a:p>
        </p:txBody>
      </p:sp>
      <p:sp>
        <p:nvSpPr>
          <p:cNvPr id="3" name="Platshållare för innehåll 2"/>
          <p:cNvSpPr>
            <a:spLocks noGrp="1"/>
          </p:cNvSpPr>
          <p:nvPr>
            <p:ph sz="half" idx="1"/>
          </p:nvPr>
        </p:nvSpPr>
        <p:spPr>
          <a:xfrm>
            <a:off x="17899" y="976284"/>
            <a:ext cx="5930788" cy="3570315"/>
          </a:xfrm>
        </p:spPr>
        <p:txBody>
          <a:bodyPr/>
          <a:lstStyle/>
          <a:p>
            <a:r>
              <a:rPr lang="sv-SE" sz="1200" dirty="0">
                <a:latin typeface="Calibri" panose="020F0502020204030204" pitchFamily="34" charset="0"/>
                <a:cs typeface="Calibri" panose="020F0502020204030204" pitchFamily="34" charset="0"/>
              </a:rPr>
              <a:t>De flesta hälsofaktorerna är köns- och åldersrelaterade, och försämras med stigande ålder. Flickor mår sämre än pojkar.</a:t>
            </a:r>
          </a:p>
          <a:p>
            <a:r>
              <a:rPr lang="sv-SE" sz="1200" dirty="0">
                <a:latin typeface="Calibri" panose="020F0502020204030204" pitchFamily="34" charset="0"/>
                <a:cs typeface="Calibri" panose="020F0502020204030204" pitchFamily="34" charset="0"/>
              </a:rPr>
              <a:t>Det är en signifikant skillnad i andel fysisk aktivitet mellan könen och mellan årskurserna. Båda könen ligger långt under rekommendationerna.</a:t>
            </a:r>
          </a:p>
          <a:p>
            <a:r>
              <a:rPr lang="sv-SE" sz="1200" dirty="0">
                <a:latin typeface="Calibri" panose="020F0502020204030204" pitchFamily="34" charset="0"/>
                <a:ea typeface="Times New Roman" panose="02020603050405020304" pitchFamily="18" charset="0"/>
                <a:cs typeface="Calibri" panose="020F0502020204030204" pitchFamily="34" charset="0"/>
              </a:rPr>
              <a:t>Enbart 28 </a:t>
            </a:r>
            <a:r>
              <a:rPr lang="sv-S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procent av eleverna uppnår rörelserekommendationerna (även lågintensiv FA ingår i frågan)</a:t>
            </a:r>
          </a:p>
          <a:p>
            <a:r>
              <a:rPr lang="sv-S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sv-SE" sz="1200" dirty="0">
                <a:latin typeface="Calibri" panose="020F0502020204030204" pitchFamily="34" charset="0"/>
                <a:ea typeface="Times New Roman" panose="02020603050405020304" pitchFamily="18" charset="0"/>
                <a:cs typeface="Calibri" panose="020F0502020204030204" pitchFamily="34" charset="0"/>
              </a:rPr>
              <a:t>rygt 70 </a:t>
            </a:r>
            <a:r>
              <a:rPr lang="sv-S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procent </a:t>
            </a:r>
            <a:r>
              <a:rPr lang="sv-SE" sz="1200" dirty="0">
                <a:latin typeface="Calibri" panose="020F0502020204030204" pitchFamily="34" charset="0"/>
                <a:ea typeface="Times New Roman" panose="02020603050405020304" pitchFamily="18" charset="0"/>
                <a:cs typeface="Calibri" panose="020F0502020204030204" pitchFamily="34" charset="0"/>
              </a:rPr>
              <a:t>av de som uppnår rörelserekommendationerna uppger att de går eller cyklar till och från skolan vår och höst. </a:t>
            </a:r>
            <a:endParaRPr lang="sv-SE" sz="1200" dirty="0">
              <a:latin typeface="Calibri" panose="020F0502020204030204" pitchFamily="34" charset="0"/>
              <a:cs typeface="Calibri" panose="020F0502020204030204" pitchFamily="34" charset="0"/>
            </a:endParaRPr>
          </a:p>
          <a:p>
            <a:r>
              <a:rPr lang="sv-SE" sz="1200" dirty="0">
                <a:latin typeface="Calibri" panose="020F0502020204030204" pitchFamily="34" charset="0"/>
                <a:ea typeface="Times New Roman" panose="02020603050405020304" pitchFamily="18" charset="0"/>
                <a:cs typeface="Calibri" panose="020F0502020204030204" pitchFamily="34" charset="0"/>
              </a:rPr>
              <a:t>Det finns tydliga positiva samband mellan andel fysisk aktivitet och flera andra faktorer, som t ex hur man mår, hur man sover och hur skolarbetet fungerar. </a:t>
            </a:r>
          </a:p>
          <a:p>
            <a:r>
              <a:rPr lang="sv-SE" sz="1200" dirty="0">
                <a:latin typeface="Calibri" panose="020F0502020204030204" pitchFamily="34" charset="0"/>
                <a:ea typeface="Times New Roman" panose="02020603050405020304" pitchFamily="18" charset="0"/>
                <a:cs typeface="Calibri" panose="020F0502020204030204" pitchFamily="34" charset="0"/>
              </a:rPr>
              <a:t>Elever i årskurs 7 och gymnasiet sover för lite.</a:t>
            </a:r>
          </a:p>
          <a:p>
            <a:r>
              <a:rPr lang="sv-SE" sz="1200" dirty="0">
                <a:latin typeface="Calibri" panose="020F0502020204030204" pitchFamily="34" charset="0"/>
                <a:ea typeface="Times New Roman" panose="02020603050405020304" pitchFamily="18" charset="0"/>
                <a:cs typeface="Calibri" panose="020F0502020204030204" pitchFamily="34" charset="0"/>
              </a:rPr>
              <a:t>De allra flesta elever trivs i skolan. 85 </a:t>
            </a:r>
            <a:r>
              <a:rPr lang="sv-S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procent </a:t>
            </a:r>
            <a:r>
              <a:rPr lang="sv-SE" sz="1200" dirty="0">
                <a:latin typeface="Calibri" panose="020F0502020204030204" pitchFamily="34" charset="0"/>
                <a:ea typeface="Times New Roman" panose="02020603050405020304" pitchFamily="18" charset="0"/>
                <a:cs typeface="Calibri" panose="020F0502020204030204" pitchFamily="34" charset="0"/>
              </a:rPr>
              <a:t>trivs bra eller mycket bra och endast 3 </a:t>
            </a:r>
            <a:r>
              <a:rPr lang="sv-S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procent </a:t>
            </a:r>
            <a:r>
              <a:rPr lang="sv-SE" sz="1200" dirty="0">
                <a:latin typeface="Calibri" panose="020F0502020204030204" pitchFamily="34" charset="0"/>
                <a:ea typeface="Times New Roman" panose="02020603050405020304" pitchFamily="18" charset="0"/>
                <a:cs typeface="Calibri" panose="020F0502020204030204" pitchFamily="34" charset="0"/>
              </a:rPr>
              <a:t>misstrivs i skolan. Även här tydligt positivt samband FA och skoltrivsel.</a:t>
            </a:r>
          </a:p>
        </p:txBody>
      </p:sp>
      <p:pic>
        <p:nvPicPr>
          <p:cNvPr id="8" name="Bildobjekt 7">
            <a:extLst>
              <a:ext uri="{FF2B5EF4-FFF2-40B4-BE49-F238E27FC236}">
                <a16:creationId xmlns="" xmlns:a16="http://schemas.microsoft.com/office/drawing/2014/main" id="{709CF42A-9196-4E9E-BF78-B411CBF0F24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915741" y="215540"/>
            <a:ext cx="3081866" cy="1983050"/>
          </a:xfrm>
          <a:prstGeom prst="rect">
            <a:avLst/>
          </a:prstGeom>
          <a:noFill/>
          <a:ln>
            <a:noFill/>
          </a:ln>
        </p:spPr>
      </p:pic>
      <p:pic>
        <p:nvPicPr>
          <p:cNvPr id="7" name="Platshållare för innehåll 4">
            <a:extLst>
              <a:ext uri="{FF2B5EF4-FFF2-40B4-BE49-F238E27FC236}">
                <a16:creationId xmlns="" xmlns:a16="http://schemas.microsoft.com/office/drawing/2014/main" id="{24DAC095-D73D-4862-86BE-E8CF400A3E29}"/>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6012887" y="260059"/>
            <a:ext cx="3056347" cy="1894011"/>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 xmlns:a16="http://schemas.microsoft.com/office/drawing/2014/main" id="{00D92645-DA4B-44D8-BE25-CB8D808498BE}"/>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928158" y="273707"/>
            <a:ext cx="3225803" cy="1866377"/>
          </a:xfrm>
          <a:prstGeom prst="rect">
            <a:avLst/>
          </a:prstGeom>
          <a:noFill/>
          <a:ln>
            <a:noFill/>
          </a:ln>
        </p:spPr>
      </p:pic>
      <p:pic>
        <p:nvPicPr>
          <p:cNvPr id="6" name="Bildobjekt 5">
            <a:extLst>
              <a:ext uri="{FF2B5EF4-FFF2-40B4-BE49-F238E27FC236}">
                <a16:creationId xmlns="" xmlns:a16="http://schemas.microsoft.com/office/drawing/2014/main" id="{9F70B7FF-2205-4947-91A5-F2C02672C00B}"/>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5928158" y="327595"/>
            <a:ext cx="3197943" cy="1645138"/>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 xmlns:a16="http://schemas.microsoft.com/office/drawing/2014/main" id="{E486A1B9-694E-4808-86B4-2F1C5E98C5D8}"/>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5942088" y="215540"/>
            <a:ext cx="3225803" cy="2183627"/>
          </a:xfrm>
          <a:prstGeom prst="rect">
            <a:avLst/>
          </a:prstGeom>
          <a:noFill/>
          <a:ln>
            <a:noFill/>
          </a:ln>
        </p:spPr>
      </p:pic>
      <p:pic>
        <p:nvPicPr>
          <p:cNvPr id="5" name="Bildobjekt 4">
            <a:extLst>
              <a:ext uri="{FF2B5EF4-FFF2-40B4-BE49-F238E27FC236}">
                <a16:creationId xmlns="" xmlns:a16="http://schemas.microsoft.com/office/drawing/2014/main" id="{23BAB792-CA48-4A30-A2AF-20542080A3C8}"/>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5966586" y="259722"/>
            <a:ext cx="3101820" cy="1952516"/>
          </a:xfrm>
          <a:prstGeom prst="rect">
            <a:avLst/>
          </a:prstGeom>
          <a:ln>
            <a:noFill/>
          </a:ln>
          <a:effectLst>
            <a:outerShdw blurRad="292100" dist="139700" dir="2700000" algn="tl" rotWithShape="0">
              <a:srgbClr val="333333">
                <a:alpha val="65000"/>
              </a:srgbClr>
            </a:outerShdw>
          </a:effectLst>
        </p:spPr>
      </p:pic>
      <p:pic>
        <p:nvPicPr>
          <p:cNvPr id="12" name="Platshållare för innehåll 7">
            <a:extLst>
              <a:ext uri="{FF2B5EF4-FFF2-40B4-BE49-F238E27FC236}">
                <a16:creationId xmlns="" xmlns:a16="http://schemas.microsoft.com/office/drawing/2014/main" id="{7A61ED14-C361-41AE-9612-4AA73E67481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bwMode="auto">
          <a:xfrm>
            <a:off x="5842000" y="190197"/>
            <a:ext cx="3302000" cy="2008394"/>
          </a:xfrm>
          <a:prstGeom prst="rect">
            <a:avLst/>
          </a:prstGeom>
          <a:noFill/>
          <a:ln>
            <a:noFill/>
          </a:ln>
        </p:spPr>
      </p:pic>
    </p:spTree>
    <p:extLst>
      <p:ext uri="{BB962C8B-B14F-4D97-AF65-F5344CB8AC3E}">
        <p14:creationId xmlns:p14="http://schemas.microsoft.com/office/powerpoint/2010/main" val="13630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 xmlns:a16="http://schemas.microsoft.com/office/drawing/2014/main" id="{DCFFF3A7-C4ED-4EF2-9956-1738F0DCEF8A}"/>
              </a:ext>
            </a:extLst>
          </p:cNvPr>
          <p:cNvSpPr>
            <a:spLocks noGrp="1"/>
          </p:cNvSpPr>
          <p:nvPr>
            <p:ph type="title"/>
          </p:nvPr>
        </p:nvSpPr>
        <p:spPr>
          <a:xfrm>
            <a:off x="507610" y="582979"/>
            <a:ext cx="3197701" cy="607580"/>
          </a:xfrm>
        </p:spPr>
        <p:txBody>
          <a:bodyPr anchor="b">
            <a:normAutofit/>
          </a:bodyPr>
          <a:lstStyle/>
          <a:p>
            <a:pPr>
              <a:lnSpc>
                <a:spcPct val="90000"/>
              </a:lnSpc>
            </a:pPr>
            <a:r>
              <a:rPr lang="sv-SE" sz="2400" dirty="0">
                <a:latin typeface="Calibri" panose="020F0502020204030204" pitchFamily="34" charset="0"/>
                <a:cs typeface="Calibri" panose="020F0502020204030204" pitchFamily="34" charset="0"/>
              </a:rPr>
              <a:t>Rekommendationer</a:t>
            </a:r>
          </a:p>
        </p:txBody>
      </p:sp>
      <p:pic>
        <p:nvPicPr>
          <p:cNvPr id="5" name="Platshållare för innehåll 4">
            <a:extLst>
              <a:ext uri="{FF2B5EF4-FFF2-40B4-BE49-F238E27FC236}">
                <a16:creationId xmlns="" xmlns:a16="http://schemas.microsoft.com/office/drawing/2014/main" id="{320B537A-D8E7-4440-B343-3DB9D76673E4}"/>
              </a:ext>
            </a:extLst>
          </p:cNvPr>
          <p:cNvPicPr>
            <a:picLocks/>
          </p:cNvPicPr>
          <p:nvPr/>
        </p:nvPicPr>
        <p:blipFill rotWithShape="1">
          <a:blip r:embed="rId3" cstate="print">
            <a:extLst>
              <a:ext uri="{28A0092B-C50C-407E-A947-70E740481C1C}">
                <a14:useLocalDpi xmlns:a14="http://schemas.microsoft.com/office/drawing/2010/main" val="0"/>
              </a:ext>
            </a:extLst>
          </a:blip>
          <a:srcRect l="-63" r="-63"/>
          <a:stretch/>
        </p:blipFill>
        <p:spPr bwMode="auto">
          <a:xfrm>
            <a:off x="5338792" y="2582334"/>
            <a:ext cx="3212538" cy="1884991"/>
          </a:xfrm>
          <a:prstGeom prst="rect">
            <a:avLst/>
          </a:prstGeom>
          <a:noFill/>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 xmlns:a16="http://schemas.microsoft.com/office/drawing/2014/main" id="{523C7B1C-5170-4CA8-A2FC-0D0F5A97326A}"/>
              </a:ext>
            </a:extLst>
          </p:cNvPr>
          <p:cNvSpPr>
            <a:spLocks noGrp="1"/>
          </p:cNvSpPr>
          <p:nvPr>
            <p:ph sz="half" idx="10"/>
          </p:nvPr>
        </p:nvSpPr>
        <p:spPr>
          <a:xfrm>
            <a:off x="218070" y="1346201"/>
            <a:ext cx="8773529" cy="2209801"/>
          </a:xfrm>
        </p:spPr>
        <p:txBody>
          <a:bodyPr>
            <a:normAutofit/>
          </a:bodyPr>
          <a:lstStyle/>
          <a:p>
            <a:pPr>
              <a:lnSpc>
                <a:spcPct val="100000"/>
              </a:lnSpc>
            </a:pPr>
            <a:r>
              <a:rPr lang="sv-SE" sz="1500" dirty="0">
                <a:latin typeface="Calibri" panose="020F0502020204030204" pitchFamily="34" charset="0"/>
                <a:cs typeface="Calibri" panose="020F0502020204030204" pitchFamily="34" charset="0"/>
              </a:rPr>
              <a:t>Det finns goda möjligheter för regionens skolor att ge alla elever, oberoende av socioekonomisk bakgrund, möjlighet till fysisk aktivitet minst 60 minuter varje skoldag. </a:t>
            </a:r>
          </a:p>
          <a:p>
            <a:r>
              <a:rPr lang="sv-SE" sz="1500" dirty="0">
                <a:latin typeface="Calibri" panose="020F0502020204030204" pitchFamily="34" charset="0"/>
                <a:ea typeface="Times New Roman" panose="02020603050405020304" pitchFamily="18" charset="0"/>
                <a:cs typeface="Calibri" panose="020F0502020204030204" pitchFamily="34" charset="0"/>
              </a:rPr>
              <a:t>I och med att de allra flesta elever deltar på idrottslektionerna är en fråga att ställa hur mycket intensiv fysisk aktivitet idrottslektionerna innehåller. En rekommendation är att se över detta i kommuner/skolor.</a:t>
            </a:r>
          </a:p>
          <a:p>
            <a:r>
              <a:rPr lang="sv-SE" sz="1500" dirty="0">
                <a:latin typeface="Calibri" panose="020F0502020204030204" pitchFamily="34" charset="0"/>
                <a:cs typeface="Calibri" panose="020F0502020204030204" pitchFamily="34" charset="0"/>
              </a:rPr>
              <a:t>Skolan bör uppmuntra till aktiv skoltransport. </a:t>
            </a:r>
          </a:p>
          <a:p>
            <a:endParaRPr lang="sv-SE" sz="1500" dirty="0">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endParaRPr lang="sv-SE" sz="1200" dirty="0">
              <a:latin typeface="Calibri" panose="020F0502020204030204" pitchFamily="34" charset="0"/>
              <a:cs typeface="Calibri" panose="020F0502020204030204" pitchFamily="34" charset="0"/>
            </a:endParaRPr>
          </a:p>
        </p:txBody>
      </p:sp>
      <p:sp>
        <p:nvSpPr>
          <p:cNvPr id="11" name="Rektangel 10">
            <a:extLst>
              <a:ext uri="{FF2B5EF4-FFF2-40B4-BE49-F238E27FC236}">
                <a16:creationId xmlns="" xmlns:a16="http://schemas.microsoft.com/office/drawing/2014/main" id="{8FB93C74-4722-4282-86F1-8280E1E47449}"/>
              </a:ext>
            </a:extLst>
          </p:cNvPr>
          <p:cNvSpPr/>
          <p:nvPr/>
        </p:nvSpPr>
        <p:spPr bwMode="auto">
          <a:xfrm>
            <a:off x="1481669" y="3979333"/>
            <a:ext cx="3589699" cy="448733"/>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200" dirty="0">
                <a:latin typeface="Calibri" panose="020F0502020204030204" pitchFamily="34" charset="0"/>
                <a:cs typeface="Calibri" panose="020F0502020204030204" pitchFamily="34" charset="0"/>
              </a:rPr>
              <a:t>Mina aktiviteter är så intensiva att de gör mig andfådd (ofta svettig). (Ange antal gånger i veckan.)</a:t>
            </a:r>
            <a:endParaRPr kumimoji="0" lang="sv-S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81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 xmlns:a16="http://schemas.microsoft.com/office/drawing/2014/main" id="{0218FDFC-F755-4939-ACD5-CE6B82240932}"/>
              </a:ext>
            </a:extLst>
          </p:cNvPr>
          <p:cNvSpPr>
            <a:spLocks noGrp="1"/>
          </p:cNvSpPr>
          <p:nvPr>
            <p:ph type="body" sz="quarter" idx="14"/>
          </p:nvPr>
        </p:nvSpPr>
        <p:spPr>
          <a:xfrm>
            <a:off x="954929" y="2703235"/>
            <a:ext cx="7232334" cy="1784098"/>
          </a:xfrm>
        </p:spPr>
        <p:txBody>
          <a:bodyPr/>
          <a:lstStyle/>
          <a:p>
            <a:r>
              <a:rPr lang="sv-SE" sz="1800" b="1" dirty="0">
                <a:solidFill>
                  <a:srgbClr val="155697"/>
                </a:solidFill>
                <a:effectLst/>
                <a:latin typeface="Calibri" panose="020F0502020204030204" pitchFamily="34" charset="0"/>
                <a:ea typeface="Times New Roman" panose="02020603050405020304" pitchFamily="18" charset="0"/>
                <a:cs typeface="Calibri" panose="020F0502020204030204" pitchFamily="34" charset="0"/>
              </a:rPr>
              <a:t>Stort tack!</a:t>
            </a:r>
            <a:endParaRPr lang="sv-SE" sz="1200" dirty="0">
              <a:latin typeface="Calibri" panose="020F0502020204030204" pitchFamily="34" charset="0"/>
              <a:ea typeface="Times New Roman" panose="02020603050405020304" pitchFamily="18" charset="0"/>
              <a:cs typeface="Calibri" panose="020F0502020204030204" pitchFamily="34" charset="0"/>
            </a:endParaRPr>
          </a:p>
          <a:p>
            <a:r>
              <a:rPr lang="sv-SE" sz="1000" dirty="0">
                <a:latin typeface="Calibri" panose="020F0502020204030204" pitchFamily="34" charset="0"/>
                <a:ea typeface="Times New Roman" panose="02020603050405020304" pitchFamily="18" charset="0"/>
                <a:cs typeface="Calibri" panose="020F0502020204030204" pitchFamily="34" charset="0"/>
              </a:rPr>
              <a:t>Signe Haugo</a:t>
            </a:r>
            <a:br>
              <a:rPr lang="sv-SE" sz="1000" dirty="0">
                <a:latin typeface="Calibri" panose="020F0502020204030204" pitchFamily="34" charset="0"/>
                <a:ea typeface="Times New Roman" panose="02020603050405020304" pitchFamily="18" charset="0"/>
                <a:cs typeface="Calibri" panose="020F0502020204030204" pitchFamily="34" charset="0"/>
              </a:rPr>
            </a:br>
            <a:r>
              <a:rPr lang="sv-SE" sz="1000" dirty="0">
                <a:effectLst/>
                <a:latin typeface="Calibri" panose="020F0502020204030204" pitchFamily="34" charset="0"/>
                <a:ea typeface="Times New Roman" panose="02020603050405020304" pitchFamily="18" charset="0"/>
                <a:cs typeface="Calibri" panose="020F0502020204030204" pitchFamily="34" charset="0"/>
              </a:rPr>
              <a:t>Forskningsingenjör LTU på 50 %</a:t>
            </a:r>
            <a:br>
              <a:rPr lang="sv-SE" sz="1000" dirty="0">
                <a:effectLst/>
                <a:latin typeface="Calibri" panose="020F0502020204030204" pitchFamily="34" charset="0"/>
                <a:ea typeface="Times New Roman" panose="02020603050405020304" pitchFamily="18" charset="0"/>
                <a:cs typeface="Calibri" panose="020F0502020204030204" pitchFamily="34" charset="0"/>
              </a:rPr>
            </a:br>
            <a:r>
              <a:rPr lang="sv-SE" sz="1000" dirty="0">
                <a:latin typeface="Calibri" panose="020F0502020204030204" pitchFamily="34" charset="0"/>
                <a:ea typeface="Times New Roman" panose="02020603050405020304" pitchFamily="18" charset="0"/>
                <a:cs typeface="Calibri" panose="020F0502020204030204" pitchFamily="34" charset="0"/>
              </a:rPr>
              <a:t>K</a:t>
            </a:r>
            <a:r>
              <a:rPr lang="sv-SE" sz="1000" dirty="0">
                <a:effectLst/>
                <a:latin typeface="Calibri" panose="020F0502020204030204" pitchFamily="34" charset="0"/>
                <a:ea typeface="Times New Roman" panose="02020603050405020304" pitchFamily="18" charset="0"/>
                <a:cs typeface="Calibri" panose="020F0502020204030204" pitchFamily="34" charset="0"/>
              </a:rPr>
              <a:t>onsult inom hälsostrategiska frågor resterande tid</a:t>
            </a:r>
            <a:br>
              <a:rPr lang="sv-SE" sz="1000" dirty="0">
                <a:effectLst/>
                <a:latin typeface="Calibri" panose="020F0502020204030204" pitchFamily="34" charset="0"/>
                <a:ea typeface="Times New Roman" panose="02020603050405020304" pitchFamily="18" charset="0"/>
                <a:cs typeface="Calibri" panose="020F0502020204030204" pitchFamily="34" charset="0"/>
              </a:rPr>
            </a:br>
            <a:r>
              <a:rPr lang="sv-SE" sz="1000" dirty="0">
                <a:latin typeface="Calibri" panose="020F0502020204030204" pitchFamily="34" charset="0"/>
                <a:ea typeface="Times New Roman" panose="02020603050405020304" pitchFamily="18" charset="0"/>
                <a:cs typeface="Calibri" panose="020F0502020204030204" pitchFamily="34" charset="0"/>
                <a:hlinkClick r:id="rId2"/>
              </a:rPr>
              <a:t>signe.haugo@ltu</a:t>
            </a:r>
            <a:r>
              <a:rPr lang="sv-SE" sz="1000">
                <a:latin typeface="Calibri" panose="020F0502020204030204" pitchFamily="34" charset="0"/>
                <a:ea typeface="Times New Roman" panose="02020603050405020304" pitchFamily="18" charset="0"/>
                <a:cs typeface="Calibri" panose="020F0502020204030204" pitchFamily="34" charset="0"/>
                <a:hlinkClick r:id="rId2"/>
              </a:rPr>
              <a:t>.se</a:t>
            </a:r>
            <a:r>
              <a:rPr lang="sv-SE" sz="1000" dirty="0">
                <a:latin typeface="Calibri" panose="020F0502020204030204" pitchFamily="34" charset="0"/>
                <a:ea typeface="Times New Roman" panose="02020603050405020304" pitchFamily="18" charset="0"/>
                <a:cs typeface="Calibri" panose="020F0502020204030204" pitchFamily="34" charset="0"/>
                <a:hlinkClick r:id="rId2"/>
              </a:rPr>
              <a:t/>
            </a:r>
            <a:br>
              <a:rPr lang="sv-SE" sz="1000" dirty="0">
                <a:latin typeface="Calibri" panose="020F0502020204030204" pitchFamily="34" charset="0"/>
                <a:ea typeface="Times New Roman" panose="02020603050405020304" pitchFamily="18" charset="0"/>
                <a:cs typeface="Calibri" panose="020F0502020204030204" pitchFamily="34" charset="0"/>
                <a:hlinkClick r:id="rId2"/>
              </a:rPr>
            </a:br>
            <a:r>
              <a:rPr lang="sv-SE" sz="1000" dirty="0">
                <a:latin typeface="Calibri" panose="020F0502020204030204" pitchFamily="34" charset="0"/>
                <a:ea typeface="Times New Roman" panose="02020603050405020304" pitchFamily="18" charset="0"/>
                <a:cs typeface="Calibri" panose="020F0502020204030204" pitchFamily="34" charset="0"/>
                <a:hlinkClick r:id="rId2"/>
              </a:rPr>
              <a:t>signe@haugo.se</a:t>
            </a:r>
            <a:r>
              <a:rPr lang="sv-SE" sz="1000" dirty="0">
                <a:latin typeface="Calibri" panose="020F0502020204030204" pitchFamily="34" charset="0"/>
                <a:ea typeface="Times New Roman" panose="02020603050405020304" pitchFamily="18" charset="0"/>
                <a:cs typeface="Calibri" panose="020F0502020204030204" pitchFamily="34" charset="0"/>
              </a:rPr>
              <a:t> </a:t>
            </a:r>
            <a:endParaRPr lang="sv-SE"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dirty="0"/>
          </a:p>
        </p:txBody>
      </p:sp>
      <p:sp>
        <p:nvSpPr>
          <p:cNvPr id="4" name="Rubrik 1">
            <a:extLst>
              <a:ext uri="{FF2B5EF4-FFF2-40B4-BE49-F238E27FC236}">
                <a16:creationId xmlns="" xmlns:a16="http://schemas.microsoft.com/office/drawing/2014/main" id="{DCFFF3A7-C4ED-4EF2-9956-1738F0DCEF8A}"/>
              </a:ext>
            </a:extLst>
          </p:cNvPr>
          <p:cNvSpPr>
            <a:spLocks noGrp="1"/>
          </p:cNvSpPr>
          <p:nvPr>
            <p:ph type="title"/>
          </p:nvPr>
        </p:nvSpPr>
        <p:spPr>
          <a:xfrm>
            <a:off x="2148944" y="1795464"/>
            <a:ext cx="4751389" cy="693737"/>
          </a:xfrm>
        </p:spPr>
        <p:txBody>
          <a:bodyPr/>
          <a:lstStyle/>
          <a:p>
            <a:r>
              <a:rPr lang="sv-SE" sz="2800" dirty="0">
                <a:latin typeface="Calibri" panose="020F0502020204030204" pitchFamily="34" charset="0"/>
                <a:cs typeface="Calibri" panose="020F0502020204030204" pitchFamily="34" charset="0"/>
              </a:rPr>
              <a:t>Frågor, synpunkter!</a:t>
            </a:r>
          </a:p>
        </p:txBody>
      </p:sp>
      <p:sp>
        <p:nvSpPr>
          <p:cNvPr id="5" name="Platshållare för text 2">
            <a:extLst>
              <a:ext uri="{FF2B5EF4-FFF2-40B4-BE49-F238E27FC236}">
                <a16:creationId xmlns="" xmlns:a16="http://schemas.microsoft.com/office/drawing/2014/main" id="{2F18F9CD-ED4B-433A-A50B-BB517B7A87AA}"/>
              </a:ext>
            </a:extLst>
          </p:cNvPr>
          <p:cNvSpPr txBox="1">
            <a:spLocks/>
          </p:cNvSpPr>
          <p:nvPr/>
        </p:nvSpPr>
        <p:spPr>
          <a:xfrm>
            <a:off x="1107329" y="2271432"/>
            <a:ext cx="7232334" cy="2478378"/>
          </a:xfrm>
          <a:prstGeom prst="rect">
            <a:avLst/>
          </a:prstGeom>
        </p:spPr>
        <p:txBody>
          <a:bodyPr anchor="ctr"/>
          <a:lstStyle>
            <a:lvl1pPr marL="0" indent="0" algn="ctr" defTabSz="762000" rtl="0" eaLnBrk="1" fontAlgn="base" hangingPunct="1">
              <a:spcBef>
                <a:spcPct val="100000"/>
              </a:spcBef>
              <a:spcAft>
                <a:spcPct val="0"/>
              </a:spcAft>
              <a:buClr>
                <a:schemeClr val="tx2"/>
              </a:buClr>
              <a:buFont typeface="Arial" charset="0"/>
              <a:buNone/>
              <a:defRPr sz="2000" b="0">
                <a:solidFill>
                  <a:schemeClr val="tx2"/>
                </a:solidFill>
                <a:latin typeface="Arial" panose="020B0604020202020204" pitchFamily="34" charset="0"/>
                <a:ea typeface="+mn-ea"/>
                <a:cs typeface="Arial" panose="020B0604020202020204" pitchFamily="34" charset="0"/>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Arial" panose="020B0604020202020204" pitchFamily="34" charset="0"/>
                <a:cs typeface="Arial" panose="020B0604020202020204" pitchFamily="34" charset="0"/>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endParaRPr lang="sv-SE" sz="1800" b="1" kern="0" dirty="0">
              <a:latin typeface="Calibri" panose="020F0502020204030204" pitchFamily="34" charset="0"/>
              <a:ea typeface="Times New Roman" panose="02020603050405020304" pitchFamily="18" charset="0"/>
              <a:cs typeface="Calibri" panose="020F0502020204030204" pitchFamily="34" charset="0"/>
            </a:endParaRPr>
          </a:p>
          <a:p>
            <a:endParaRPr lang="sv-SE" sz="1200" kern="0" dirty="0">
              <a:latin typeface="Calibri" panose="020F0502020204030204" pitchFamily="34" charset="0"/>
              <a:ea typeface="Times New Roman" panose="02020603050405020304" pitchFamily="18" charset="0"/>
              <a:cs typeface="Calibri" panose="020F0502020204030204" pitchFamily="34" charset="0"/>
            </a:endParaRPr>
          </a:p>
          <a:p>
            <a:endParaRPr lang="sv-SE" kern="0" dirty="0"/>
          </a:p>
        </p:txBody>
      </p:sp>
    </p:spTree>
    <p:extLst>
      <p:ext uri="{BB962C8B-B14F-4D97-AF65-F5344CB8AC3E}">
        <p14:creationId xmlns:p14="http://schemas.microsoft.com/office/powerpoint/2010/main" val="103341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Region Norrbotten_vit">
  <a:themeElements>
    <a:clrScheme name="Region Norrbotten blandad">
      <a:dk1>
        <a:srgbClr val="000000"/>
      </a:dk1>
      <a:lt1>
        <a:srgbClr val="FFFFFF"/>
      </a:lt1>
      <a:dk2>
        <a:srgbClr val="403D45"/>
      </a:dk2>
      <a:lt2>
        <a:srgbClr val="D0D1CD"/>
      </a:lt2>
      <a:accent1>
        <a:srgbClr val="0070C0"/>
      </a:accent1>
      <a:accent2>
        <a:srgbClr val="F8951F"/>
      </a:accent2>
      <a:accent3>
        <a:srgbClr val="83C55B"/>
      </a:accent3>
      <a:accent4>
        <a:srgbClr val="7F7F7F"/>
      </a:accent4>
      <a:accent5>
        <a:srgbClr val="403D45"/>
      </a:accent5>
      <a:accent6>
        <a:srgbClr val="C0C0BD"/>
      </a:accent6>
      <a:hlink>
        <a:srgbClr val="0070C0"/>
      </a:hlink>
      <a:folHlink>
        <a:srgbClr val="7F7F7F"/>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0D68B0"/>
        </a:lt1>
        <a:dk2>
          <a:srgbClr val="FFFFFF"/>
        </a:dk2>
        <a:lt2>
          <a:srgbClr val="969696"/>
        </a:lt2>
        <a:accent1>
          <a:srgbClr val="969696"/>
        </a:accent1>
        <a:accent2>
          <a:srgbClr val="FFFF99"/>
        </a:accent2>
        <a:accent3>
          <a:srgbClr val="AAB9D4"/>
        </a:accent3>
        <a:accent4>
          <a:srgbClr val="002A82"/>
        </a:accent4>
        <a:accent5>
          <a:srgbClr val="C9C9C9"/>
        </a:accent5>
        <a:accent6>
          <a:srgbClr val="E7E78A"/>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9">
        <a:dk1>
          <a:srgbClr val="969696"/>
        </a:dk1>
        <a:lt1>
          <a:srgbClr val="FFFFFF"/>
        </a:lt1>
        <a:dk2>
          <a:srgbClr val="0D68B0"/>
        </a:dk2>
        <a:lt2>
          <a:srgbClr val="FFFFFF"/>
        </a:lt2>
        <a:accent1>
          <a:srgbClr val="969696"/>
        </a:accent1>
        <a:accent2>
          <a:srgbClr val="FFFF99"/>
        </a:accent2>
        <a:accent3>
          <a:srgbClr val="AAB9D4"/>
        </a:accent3>
        <a:accent4>
          <a:srgbClr val="DADADA"/>
        </a:accent4>
        <a:accent5>
          <a:srgbClr val="C9C9C9"/>
        </a:accent5>
        <a:accent6>
          <a:srgbClr val="E7E78A"/>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0">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1">
        <a:dk1>
          <a:srgbClr val="FFFFFF"/>
        </a:dk1>
        <a:lt1>
          <a:srgbClr val="FFFFFF"/>
        </a:lt1>
        <a:dk2>
          <a:srgbClr val="FFFFFF"/>
        </a:dk2>
        <a:lt2>
          <a:srgbClr val="969696"/>
        </a:lt2>
        <a:accent1>
          <a:srgbClr val="969696"/>
        </a:accent1>
        <a:accent2>
          <a:srgbClr val="0D68B0"/>
        </a:accent2>
        <a:accent3>
          <a:srgbClr val="FFFFFF"/>
        </a:accent3>
        <a:accent4>
          <a:srgbClr val="DADADA"/>
        </a:accent4>
        <a:accent5>
          <a:srgbClr val="C9C9C9"/>
        </a:accent5>
        <a:accent6>
          <a:srgbClr val="0B5E9F"/>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12">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FFFF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38065670135242ccc7b4bd0893aa0943">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f82f40d26f4026e890d49a7589b54cc0"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2022-11-11T23:00:00+00:00</NLLPublishDate>
    <NLLPublished xmlns="http://schemas.microsoft.com/sharepoint/v3" xsi:nil="true"/>
    <NLLPublishingstatus xmlns="http://schemas.microsoft.com/sharepoint/v3">Publicerad</NLLPublishingstatus>
    <NLLDocumentIDValue xmlns="http://schemas.microsoft.com/sharepoint/v3">ARBGRP751-1577726852-70</NLLDocumentIDValue>
    <NLLThinningTime xmlns="http://schemas.microsoft.com/sharepoint/v3">2025-11-11T23:00:00+00:00</NLLThinningTime>
    <NLLPublishDateQuickpart xmlns="http://schemas.microsoft.com/sharepoint/v3">2022-11-12</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Helena Trældal</NLLEstablishedByQuickpart>
    <prdProcessTaxHTField0 xmlns="http://schemas.microsoft.com/sharepoint/v3">
      <Terms xmlns="http://schemas.microsoft.com/office/infopath/2007/PartnerControls"/>
    </prdProcessTaxHTField0>
    <AnsvarigQuickpart xmlns="http://schemas.microsoft.com/sharepoint/v3">Helena Trældal</AnsvarigQuickpart>
    <NLLEstablishedBy xmlns="http://schemas.microsoft.com/sharepoint/v3">
      <UserInfo>
        <DisplayName>Helena Trældal</DisplayName>
        <AccountId>1220</AccountId>
        <AccountType/>
      </UserInfo>
    </NLLEstablishedBy>
    <NLLStakeholderTaxHTField0 xmlns="http://schemas.microsoft.com/sharepoint/v3">
      <Terms xmlns="http://schemas.microsoft.com/office/infopath/2007/PartnerControl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3.0</NLLVersion>
    <NLLInformationclass xmlns="http://schemas.microsoft.com/sharepoint/v3">Publik</NLLInformationclass>
    <NLLModifiedBy xmlns="http://schemas.microsoft.com/sharepoint/v3">Helena Trældal</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Utbildning förtroendevalda</TermName>
          <TermId xmlns="http://schemas.microsoft.com/office/infopath/2007/PartnerControls">d5a26273-7617-43ab-a87e-bcd814501755</TermId>
        </TermInfo>
      </Terms>
    </NLLProducerPlaceTaxHTField0>
    <VersionComment xmlns="http://schemas.microsoft.com/sharepoint/v3" xsi:nil="true"/>
    <NLLDiarienummer xmlns="http://schemas.microsoft.com/sharepoint/v3" xsi:nil="true"/>
    <TaxKeywordTaxHTField xmlns="c7918ce9-5289-4a18-805d-4141408e948c">
      <Terms xmlns="http://schemas.microsoft.com/office/infopath/2007/PartnerControls">
        <TermInfo xmlns="http://schemas.microsoft.com/office/infopath/2007/PartnerControls">
          <TermName xmlns="http://schemas.microsoft.com/office/infopath/2007/PartnerControls">Utbildning förtroendevalda</TermName>
          <TermId xmlns="http://schemas.microsoft.com/office/infopath/2007/PartnerControls">d5a26273-7617-43ab-a87e-bcd814501755</TermId>
        </TermInfo>
        <TermInfo xmlns="http://schemas.microsoft.com/office/infopath/2007/PartnerControls">
          <TermName xmlns="http://schemas.microsoft.com/office/infopath/2007/PartnerControls">2022</TermName>
          <TermId xmlns="http://schemas.microsoft.com/office/infopath/2007/PartnerControls">22720175-ad81-4257-a819-d910e746891b</TermId>
        </TermInfo>
      </Terms>
    </TaxKeywordTaxHTField>
    <_dlc_DocId xmlns="c7918ce9-5289-4a18-805d-4141408e948c">ARBGRP751-1577726852-70</_dlc_DocId>
    <_dlc_DocIdUrl xmlns="c7918ce9-5289-4a18-805d-4141408e948c">
      <Url>http://spportal.extvis.local/process/administrativ/_layouts/15/DocIdRedir.aspx?ID=ARBGRP751-1577726852-70</Url>
      <Description>ARBGRP751-1577726852-70</Description>
    </_dlc_DocIdUrl>
    <_dlc_DocIdPersistId xmlns="c7918ce9-5289-4a18-805d-4141408e948c">true</_dlc_DocIdPersistId>
    <_dlc_ExpireDateSaved xmlns="http://schemas.microsoft.com/sharepoint/v3" xsi:nil="true"/>
    <_dlc_ExpireDate xmlns="http://schemas.microsoft.com/sharepoint/v3">2025-12-11T23:00:00+00:00</_dlc_ExpireDate>
    <VIS_DocumentId xmlns="e1dec489-f745-4ed5-9c00-958a11aea6df">
      <Url>https://samarbeta.nll.se/producentplats/utbildningfortroendevalda/_layouts/15/DocIdRedir.aspx?ID=ARBGRP751-1577726852-70</Url>
      <Description>ARBGRP751-1577726852-70</Description>
    </VIS_DocumentId>
    <VISResponsible xmlns="e1dec489-f745-4ed5-9c00-958a11aea6df">
      <UserInfo>
        <DisplayName>Helena Trældal</DisplayName>
        <AccountId>1220</AccountId>
        <AccountType/>
      </UserInfo>
    </VISResponsible>
    <DocumentStatus xmlns="e1dec489-f745-4ed5-9c00-958a11aea6df">
      <Url>https://samarbeta.nll.se/producentplats/utbildningfortroendevalda/_layouts/15/wrkstat.aspx?List=e174db17-060a-40d8-8f9c-85be6e684895&amp;WorkflowInstanceName=c8014bfb-9a7f-4cdb-800f-694b1b232bd5</Url>
      <Description>Publicerad</Description>
    </DocumentStatus>
    <_dlc_Exempt xmlns="http://schemas.microsoft.com/sharepoint/v3">false</_dlc_Exempt>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64ECEF-FAA3-4236-8F38-A9735A43518D}"/>
</file>

<file path=customXml/itemProps2.xml><?xml version="1.0" encoding="utf-8"?>
<ds:datastoreItem xmlns:ds="http://schemas.openxmlformats.org/officeDocument/2006/customXml" ds:itemID="{67CFB662-7070-41ED-A3CD-A2776AE1151D}"/>
</file>

<file path=customXml/itemProps3.xml><?xml version="1.0" encoding="utf-8"?>
<ds:datastoreItem xmlns:ds="http://schemas.openxmlformats.org/officeDocument/2006/customXml" ds:itemID="{A4E46C37-3BBB-4AFA-A399-3759A307EAA2}"/>
</file>

<file path=customXml/itemProps4.xml><?xml version="1.0" encoding="utf-8"?>
<ds:datastoreItem xmlns:ds="http://schemas.openxmlformats.org/officeDocument/2006/customXml" ds:itemID="{B2B895B8-1EB7-4F2A-BBC8-771C15B30202}"/>
</file>

<file path=customXml/itemProps5.xml><?xml version="1.0" encoding="utf-8"?>
<ds:datastoreItem xmlns:ds="http://schemas.openxmlformats.org/officeDocument/2006/customXml" ds:itemID="{3665661D-4EA2-46E5-9837-C42C30F3357E}"/>
</file>

<file path=docProps/app.xml><?xml version="1.0" encoding="utf-8"?>
<Properties xmlns="http://schemas.openxmlformats.org/officeDocument/2006/extended-properties" xmlns:vt="http://schemas.openxmlformats.org/officeDocument/2006/docPropsVTypes">
  <Template>Region Norrbotten_vit</Template>
  <TotalTime>37785</TotalTime>
  <Words>1021</Words>
  <Application>Microsoft Office PowerPoint</Application>
  <PresentationFormat>Bildspel på skärmen (16:9)</PresentationFormat>
  <Paragraphs>79</Paragraphs>
  <Slides>6</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Calibri</vt:lpstr>
      <vt:lpstr>Times New Roman</vt:lpstr>
      <vt:lpstr>Wingdings</vt:lpstr>
      <vt:lpstr>Region Norrbotten_vit</vt:lpstr>
      <vt:lpstr>PowerPoint-presentation</vt:lpstr>
      <vt:lpstr>PowerPoint-presentation</vt:lpstr>
      <vt:lpstr>Pandemins eventuella påverkan på undersökningen</vt:lpstr>
      <vt:lpstr>Resultat sammanfattning</vt:lpstr>
      <vt:lpstr>Rekommendationer</vt:lpstr>
      <vt:lpstr>Frågor, synpunkter!</vt:lpstr>
    </vt:vector>
  </TitlesOfParts>
  <Company>Region Norrbotten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Elevhälsorapport</dc:title>
  <dc:creator>Cecilia Wagenius</dc:creator>
  <cp:keywords>2022; Utbildning förtroendevalda</cp:keywords>
  <cp:lastModifiedBy>Helena Trældal</cp:lastModifiedBy>
  <cp:revision>164</cp:revision>
  <cp:lastPrinted>2015-10-01T11:12:07Z</cp:lastPrinted>
  <dcterms:created xsi:type="dcterms:W3CDTF">2021-01-21T16:14:15Z</dcterms:created>
  <dcterms:modified xsi:type="dcterms:W3CDTF">2022-03-02T09:24:38Z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0x010100D7963E0E5B7A40E5AEA07389401D709F007B1238BBD93543428C20870054E92DBF0100907CEEA6569A954C976B7824CE75F91F</vt:lpwstr>
  </property>
  <property fmtid="{D5CDD505-2E9C-101B-9397-08002B2CF9AE}" pid="3" name="TaxKeyword">
    <vt:lpwstr>11125;#|d5a26273-7617-43ab-a87e-bcd814501755;#9675;#|22720175-ad81-4257-a819-d910e746891b</vt:lpwstr>
  </property>
  <property fmtid="{D5CDD505-2E9C-101B-9397-08002B2CF9AE}" pid="4" name="CareActionCodeSurgical">
    <vt:lpwstr/>
  </property>
  <property fmtid="{D5CDD505-2E9C-101B-9397-08002B2CF9AE}" pid="5" name="NLLProducerPlace">
    <vt:lpwstr>7898</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
  </property>
  <property fmtid="{D5CDD505-2E9C-101B-9397-08002B2CF9AE}" pid="11" name="TLVCodeDiagnosisTaxHTField0">
    <vt:lpwstr/>
  </property>
  <property fmtid="{D5CDD505-2E9C-101B-9397-08002B2CF9AE}" pid="12" name="NPUCode">
    <vt:lpwstr/>
  </property>
  <property fmtid="{D5CDD505-2E9C-101B-9397-08002B2CF9AE}" pid="13" name="NLLClosureDate">
    <vt:lpwstr/>
  </property>
  <property fmtid="{D5CDD505-2E9C-101B-9397-08002B2CF9AE}" pid="14" name="NLLProducerplaceID">
    <vt:lpwstr/>
  </property>
  <property fmtid="{D5CDD505-2E9C-101B-9397-08002B2CF9AE}" pid="15" name="Godkänn dokument(1)">
    <vt:lpwstr>, </vt:lpwstr>
  </property>
  <property fmtid="{D5CDD505-2E9C-101B-9397-08002B2CF9AE}" pid="16" name="NLLPublishedTemplate">
    <vt:lpwstr/>
  </property>
  <property fmtid="{D5CDD505-2E9C-101B-9397-08002B2CF9AE}" pid="17" name="NLLWFComment">
    <vt:lpwstr/>
  </property>
  <property fmtid="{D5CDD505-2E9C-101B-9397-08002B2CF9AE}" pid="18" name="NLLPTCName">
    <vt:lpwstr/>
  </property>
  <property fmtid="{D5CDD505-2E9C-101B-9397-08002B2CF9AE}" pid="19" name="SpecialtyTaxHTField0">
    <vt:lpwstr/>
  </property>
  <property fmtid="{D5CDD505-2E9C-101B-9397-08002B2CF9AE}" pid="20" name="CareActionCodeNonSurgical">
    <vt:lpwstr/>
  </property>
  <property fmtid="{D5CDD505-2E9C-101B-9397-08002B2CF9AE}" pid="21" name="AnalysisNameTaxHTField0">
    <vt:lpwstr/>
  </property>
  <property fmtid="{D5CDD505-2E9C-101B-9397-08002B2CF9AE}" pid="22" name="Specialty">
    <vt:lpwstr/>
  </property>
  <property fmtid="{D5CDD505-2E9C-101B-9397-08002B2CF9AE}" pid="23" name="NLLProjectUrl">
    <vt:lpwstr/>
  </property>
  <property fmtid="{D5CDD505-2E9C-101B-9397-08002B2CF9AE}" pid="24" name="NLLSteeringGroup">
    <vt:lpwstr/>
  </property>
  <property fmtid="{D5CDD505-2E9C-101B-9397-08002B2CF9AE}" pid="25" name="NLLMeetingTypeTaxHTField0">
    <vt:lpwstr/>
  </property>
  <property fmtid="{D5CDD505-2E9C-101B-9397-08002B2CF9AE}" pid="26" name="NLLTemplateStatus">
    <vt:lpwstr/>
  </property>
  <property fmtid="{D5CDD505-2E9C-101B-9397-08002B2CF9AE}" pid="27" name="CareActionCodeSurgicalTaxHTField0">
    <vt:lpwstr/>
  </property>
  <property fmtid="{D5CDD505-2E9C-101B-9397-08002B2CF9AE}" pid="28" name="PharmaceuticalCodeTaxHTField0">
    <vt:lpwstr/>
  </property>
  <property fmtid="{D5CDD505-2E9C-101B-9397-08002B2CF9AE}" pid="29" name="Granska dokument(1)">
    <vt:lpwstr>, </vt:lpwstr>
  </property>
  <property fmtid="{D5CDD505-2E9C-101B-9397-08002B2CF9AE}" pid="30" name="NLLProjectLeader">
    <vt:lpwstr/>
  </property>
  <property fmtid="{D5CDD505-2E9C-101B-9397-08002B2CF9AE}" pid="31" name="NLLDecisionLevelManagedTaxHTField0">
    <vt:lpwstr/>
  </property>
  <property fmtid="{D5CDD505-2E9C-101B-9397-08002B2CF9AE}" pid="34" name="NLLDefaultTemplate">
    <vt:lpwstr/>
  </property>
  <property fmtid="{D5CDD505-2E9C-101B-9397-08002B2CF9AE}" pid="35" name="NLLProjectVisitor">
    <vt:lpwstr/>
  </property>
  <property fmtid="{D5CDD505-2E9C-101B-9397-08002B2CF9AE}" pid="36" name="NLLApprovedBy">
    <vt:lpwstr/>
  </property>
  <property fmtid="{D5CDD505-2E9C-101B-9397-08002B2CF9AE}" pid="37" name="NLLDecisionLevelManaged">
    <vt:lpwstr/>
  </property>
  <property fmtid="{D5CDD505-2E9C-101B-9397-08002B2CF9AE}" pid="38" name="CompulsoryAction">
    <vt:lpwstr/>
  </property>
  <property fmtid="{D5CDD505-2E9C-101B-9397-08002B2CF9AE}" pid="39" name="NLLProjectDivisionTaxHTField0">
    <vt:lpwstr/>
  </property>
  <property fmtid="{D5CDD505-2E9C-101B-9397-08002B2CF9AE}" pid="40" name="ICD10CodeTaxHTField0">
    <vt:lpwstr/>
  </property>
  <property fmtid="{D5CDD505-2E9C-101B-9397-08002B2CF9AE}" pid="41" name="Godkänn dokument">
    <vt:lpwstr>, </vt:lpwstr>
  </property>
  <property fmtid="{D5CDD505-2E9C-101B-9397-08002B2CF9AE}" pid="42" name="NLLProjectOwner">
    <vt:lpwstr/>
  </property>
  <property fmtid="{D5CDD505-2E9C-101B-9397-08002B2CF9AE}" pid="43" name="NPUCodeTaxHTField0">
    <vt:lpwstr/>
  </property>
  <property fmtid="{D5CDD505-2E9C-101B-9397-08002B2CF9AE}" pid="44" name="NLLTemplateFolderDescription">
    <vt:lpwstr/>
  </property>
  <property fmtid="{D5CDD505-2E9C-101B-9397-08002B2CF9AE}" pid="45" name="TLVCodeAction">
    <vt:lpwstr/>
  </property>
  <property fmtid="{D5CDD505-2E9C-101B-9397-08002B2CF9AE}" pid="46" name="RadiologicalCode">
    <vt:lpwstr/>
  </property>
  <property fmtid="{D5CDD505-2E9C-101B-9397-08002B2CF9AE}" pid="47" name="References">
    <vt:lpwstr/>
  </property>
  <property fmtid="{D5CDD505-2E9C-101B-9397-08002B2CF9AE}" pid="48" name="prdProcess">
    <vt:lpwstr/>
  </property>
  <property fmtid="{D5CDD505-2E9C-101B-9397-08002B2CF9AE}" pid="49" name="NLLProjectOrderStatus">
    <vt:lpwstr/>
  </property>
  <property fmtid="{D5CDD505-2E9C-101B-9397-08002B2CF9AE}" pid="51" name="NLLReferenceGroup">
    <vt:lpwstr/>
  </property>
  <property fmtid="{D5CDD505-2E9C-101B-9397-08002B2CF9AE}" pid="52" name="TLVCodeDiagnosis">
    <vt:lpwstr/>
  </property>
  <property fmtid="{D5CDD505-2E9C-101B-9397-08002B2CF9AE}" pid="53" name="PharmaceuticalCode">
    <vt:lpwstr/>
  </property>
  <property fmtid="{D5CDD505-2E9C-101B-9397-08002B2CF9AE}" pid="54" name="NLLInitiationDate">
    <vt:lpwstr/>
  </property>
  <property fmtid="{D5CDD505-2E9C-101B-9397-08002B2CF9AE}" pid="56" name="ReferencesTaxHTField0">
    <vt:lpwstr/>
  </property>
  <property fmtid="{D5CDD505-2E9C-101B-9397-08002B2CF9AE}" pid="57" name="NLLWindingUpDate">
    <vt:lpwstr/>
  </property>
  <property fmtid="{D5CDD505-2E9C-101B-9397-08002B2CF9AE}" pid="58" name="TLVCodeActionTaxHTField0">
    <vt:lpwstr/>
  </property>
  <property fmtid="{D5CDD505-2E9C-101B-9397-08002B2CF9AE}" pid="59" name="NLLProjectNr">
    <vt:lpwstr/>
  </property>
  <property fmtid="{D5CDD505-2E9C-101B-9397-08002B2CF9AE}" pid="60" name="Granska dokument">
    <vt:lpwstr>, </vt:lpwstr>
  </property>
  <property fmtid="{D5CDD505-2E9C-101B-9397-08002B2CF9AE}" pid="61" name="NLLProjectTypeTaxHTField0">
    <vt:lpwstr/>
  </property>
  <property fmtid="{D5CDD505-2E9C-101B-9397-08002B2CF9AE}" pid="62" name="NLLPTCProcessTeam">
    <vt:lpwstr/>
  </property>
  <property fmtid="{D5CDD505-2E9C-101B-9397-08002B2CF9AE}" pid="63" name="RadiologicalCodeTaxHTField0">
    <vt:lpwstr/>
  </property>
  <property fmtid="{D5CDD505-2E9C-101B-9397-08002B2CF9AE}" pid="64" name="NLLImplementationDate">
    <vt:lpwstr/>
  </property>
  <property fmtid="{D5CDD505-2E9C-101B-9397-08002B2CF9AE}" pid="65" name="NLLProjectDivision">
    <vt:lpwstr/>
  </property>
  <property fmtid="{D5CDD505-2E9C-101B-9397-08002B2CF9AE}" pid="66" name="PsychiatricCode">
    <vt:lpwstr/>
  </property>
  <property fmtid="{D5CDD505-2E9C-101B-9397-08002B2CF9AE}" pid="67" name="Publicera dokument">
    <vt:lpwstr>, </vt:lpwstr>
  </property>
  <property fmtid="{D5CDD505-2E9C-101B-9397-08002B2CF9AE}" pid="68" name="NLLProjectType">
    <vt:lpwstr/>
  </property>
  <property fmtid="{D5CDD505-2E9C-101B-9397-08002B2CF9AE}" pid="69" name="AnalysisName">
    <vt:lpwstr/>
  </property>
  <property fmtid="{D5CDD505-2E9C-101B-9397-08002B2CF9AE}" pid="70" name="NLLMtptCodeTaxHTField0">
    <vt:lpwstr/>
  </property>
  <property fmtid="{D5CDD505-2E9C-101B-9397-08002B2CF9AE}" pid="71" name="NLLLatestProjectTrackingDate">
    <vt:lpwstr/>
  </property>
  <property fmtid="{D5CDD505-2E9C-101B-9397-08002B2CF9AE}" pid="72" name="NLLDocumentType">
    <vt:lpwstr>1021</vt:lpwstr>
  </property>
  <property fmtid="{D5CDD505-2E9C-101B-9397-08002B2CF9AE}" pid="73" name="NLLProjectTypeText">
    <vt:lpwstr/>
  </property>
  <property fmtid="{D5CDD505-2E9C-101B-9397-08002B2CF9AE}" pid="74" name="NLLEstablishingDate">
    <vt:lpwstr/>
  </property>
  <property fmtid="{D5CDD505-2E9C-101B-9397-08002B2CF9AE}" pid="75" name="NLLProjectMember">
    <vt:lpwstr/>
  </property>
  <property fmtid="{D5CDD505-2E9C-101B-9397-08002B2CF9AE}" pid="76" name="NLLProcessTeamLookup">
    <vt:lpwstr/>
  </property>
  <property fmtid="{D5CDD505-2E9C-101B-9397-08002B2CF9AE}" pid="77" name="CareActionCodeNonSurgicalTaxHTField0">
    <vt:lpwstr/>
  </property>
  <property fmtid="{D5CDD505-2E9C-101B-9397-08002B2CF9AE}" pid="78" name="CompulsoryActionTaxHTField0">
    <vt:lpwstr/>
  </property>
  <property fmtid="{D5CDD505-2E9C-101B-9397-08002B2CF9AE}" pid="79" name="NLLMeetingType">
    <vt:lpwstr/>
  </property>
  <property fmtid="{D5CDD505-2E9C-101B-9397-08002B2CF9AE}" pid="80" name="NLLProjectLeaderDiv">
    <vt:lpwstr/>
  </property>
  <property fmtid="{D5CDD505-2E9C-101B-9397-08002B2CF9AE}" pid="81" name="NLLProjectName">
    <vt:lpwstr/>
  </property>
  <property fmtid="{D5CDD505-2E9C-101B-9397-08002B2CF9AE}" pid="83" name="NLLMtptCode">
    <vt:lpwstr/>
  </property>
  <property fmtid="{D5CDD505-2E9C-101B-9397-08002B2CF9AE}" pid="84" name="ICD10Code">
    <vt:lpwstr/>
  </property>
  <property fmtid="{D5CDD505-2E9C-101B-9397-08002B2CF9AE}" pid="85" name="NLLProjectStatus">
    <vt:lpwstr/>
  </property>
  <property fmtid="{D5CDD505-2E9C-101B-9397-08002B2CF9AE}" pid="86" name="_dlc_policyId">
    <vt:lpwstr>0x010100D7963E0E5B7A40E5AEA07389401D709F007B1238BBD93543428C20870054E92DBF|1214505165</vt:lpwstr>
  </property>
  <property fmtid="{D5CDD505-2E9C-101B-9397-08002B2CF9AE}" pid="89"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91" name="_dlc_DocIdItemGuid">
    <vt:lpwstr>686c06de-ff95-4d1a-9fe8-428b448008f2</vt:lpwstr>
  </property>
  <property fmtid="{D5CDD505-2E9C-101B-9397-08002B2CF9AE}" pid="93" name="TaxCatchAll">
    <vt:lpwstr>9675;#;#1021;#;#11125;#;#7898;#</vt:lpwstr>
  </property>
  <property fmtid="{D5CDD505-2E9C-101B-9397-08002B2CF9AE}" pid="95" name="_dlc_ItemStageId">
    <vt:lpwstr/>
  </property>
  <property fmtid="{D5CDD505-2E9C-101B-9397-08002B2CF9AE}" pid="96" name="Order">
    <vt:r8>2250900</vt:r8>
  </property>
  <property fmtid="{D5CDD505-2E9C-101B-9397-08002B2CF9AE}" pid="97" name="xd_ProgID">
    <vt:lpwstr/>
  </property>
  <property fmtid="{D5CDD505-2E9C-101B-9397-08002B2CF9AE}" pid="98" name="_SourceUrl">
    <vt:lpwstr/>
  </property>
  <property fmtid="{D5CDD505-2E9C-101B-9397-08002B2CF9AE}" pid="99" name="_SharedFileIndex">
    <vt:lpwstr/>
  </property>
  <property fmtid="{D5CDD505-2E9C-101B-9397-08002B2CF9AE}" pid="100" name="TemplateUrl">
    <vt:lpwstr/>
  </property>
  <property fmtid="{D5CDD505-2E9C-101B-9397-08002B2CF9AE}" pid="102" name="NLLDecisionLevelGoverning">
    <vt:lpwstr/>
  </property>
  <property fmtid="{D5CDD505-2E9C-101B-9397-08002B2CF9AE}" pid="103" name="NLLFactOwner">
    <vt:lpwstr/>
  </property>
  <property fmtid="{D5CDD505-2E9C-101B-9397-08002B2CF9AE}" pid="104" name="NLLFactOwnerText">
    <vt:lpwstr/>
  </property>
  <property fmtid="{D5CDD505-2E9C-101B-9397-08002B2CF9AE}" pid="105" name="xd_Signature">
    <vt:bool>false</vt:bool>
  </property>
  <property fmtid="{D5CDD505-2E9C-101B-9397-08002B2CF9AE}" pid="106" name="NLLDecisionLevel">
    <vt:lpwstr/>
  </property>
  <property fmtid="{D5CDD505-2E9C-101B-9397-08002B2CF9AE}" pid="107" name="NLLPTCProcessLeader">
    <vt:lpwstr/>
  </property>
  <property fmtid="{D5CDD505-2E9C-101B-9397-08002B2CF9AE}" pid="109" name="NLLPTCVISEditor">
    <vt:lpwstr/>
  </property>
</Properties>
</file>